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sldIdLst>
    <p:sldId id="257" r:id="rId2"/>
    <p:sldId id="258" r:id="rId3"/>
    <p:sldId id="259" r:id="rId4"/>
    <p:sldId id="282" r:id="rId5"/>
    <p:sldId id="284" r:id="rId6"/>
    <p:sldId id="283" r:id="rId7"/>
    <p:sldId id="280" r:id="rId8"/>
    <p:sldId id="286" r:id="rId9"/>
    <p:sldId id="260" r:id="rId10"/>
    <p:sldId id="287" r:id="rId11"/>
    <p:sldId id="324" r:id="rId12"/>
    <p:sldId id="261" r:id="rId13"/>
    <p:sldId id="288" r:id="rId14"/>
    <p:sldId id="289" r:id="rId15"/>
    <p:sldId id="294" r:id="rId16"/>
    <p:sldId id="290" r:id="rId17"/>
    <p:sldId id="262" r:id="rId18"/>
    <p:sldId id="291" r:id="rId19"/>
    <p:sldId id="321" r:id="rId20"/>
    <p:sldId id="263" r:id="rId21"/>
    <p:sldId id="292" r:id="rId22"/>
    <p:sldId id="293" r:id="rId23"/>
    <p:sldId id="325" r:id="rId24"/>
    <p:sldId id="264" r:id="rId25"/>
    <p:sldId id="296" r:id="rId26"/>
    <p:sldId id="295" r:id="rId27"/>
    <p:sldId id="305" r:id="rId28"/>
    <p:sldId id="265" r:id="rId29"/>
    <p:sldId id="297" r:id="rId30"/>
    <p:sldId id="298" r:id="rId31"/>
    <p:sldId id="306" r:id="rId32"/>
    <p:sldId id="266" r:id="rId33"/>
    <p:sldId id="299" r:id="rId34"/>
    <p:sldId id="300" r:id="rId35"/>
    <p:sldId id="323" r:id="rId36"/>
    <p:sldId id="267" r:id="rId37"/>
    <p:sldId id="301" r:id="rId38"/>
    <p:sldId id="302" r:id="rId39"/>
    <p:sldId id="307" r:id="rId40"/>
    <p:sldId id="268" r:id="rId41"/>
    <p:sldId id="303" r:id="rId42"/>
    <p:sldId id="304" r:id="rId43"/>
    <p:sldId id="326" r:id="rId44"/>
    <p:sldId id="281" r:id="rId45"/>
    <p:sldId id="270" r:id="rId46"/>
    <p:sldId id="308" r:id="rId47"/>
    <p:sldId id="309" r:id="rId48"/>
    <p:sldId id="310" r:id="rId49"/>
    <p:sldId id="269" r:id="rId50"/>
    <p:sldId id="311" r:id="rId51"/>
    <p:sldId id="312" r:id="rId52"/>
    <p:sldId id="327" r:id="rId53"/>
    <p:sldId id="271" r:id="rId54"/>
    <p:sldId id="272" r:id="rId55"/>
    <p:sldId id="313" r:id="rId56"/>
    <p:sldId id="314" r:id="rId57"/>
    <p:sldId id="315" r:id="rId58"/>
    <p:sldId id="273" r:id="rId59"/>
    <p:sldId id="317" r:id="rId60"/>
    <p:sldId id="318" r:id="rId61"/>
    <p:sldId id="319" r:id="rId62"/>
    <p:sldId id="274" r:id="rId63"/>
    <p:sldId id="316" r:id="rId64"/>
    <p:sldId id="320" r:id="rId65"/>
    <p:sldId id="275" r:id="rId66"/>
    <p:sldId id="328" r:id="rId67"/>
    <p:sldId id="32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2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77"/>
    <p:restoredTop sz="94690"/>
  </p:normalViewPr>
  <p:slideViewPr>
    <p:cSldViewPr snapToGrid="0" snapToObjects="1">
      <p:cViewPr varScale="1">
        <p:scale>
          <a:sx n="86" d="100"/>
          <a:sy n="86" d="100"/>
        </p:scale>
        <p:origin x="17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F71724-9ED0-8542-B0ED-8CB8F2CBB5A2}"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BB976-5C8C-1B42-B97A-6F6515D7AAFB}" type="slidenum">
              <a:rPr lang="en-US" smtClean="0"/>
              <a:t>‹#›</a:t>
            </a:fld>
            <a:endParaRPr lang="en-US"/>
          </a:p>
        </p:txBody>
      </p:sp>
    </p:spTree>
    <p:extLst>
      <p:ext uri="{BB962C8B-B14F-4D97-AF65-F5344CB8AC3E}">
        <p14:creationId xmlns:p14="http://schemas.microsoft.com/office/powerpoint/2010/main" val="291012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F71724-9ED0-8542-B0ED-8CB8F2CBB5A2}"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BB976-5C8C-1B42-B97A-6F6515D7AAFB}" type="slidenum">
              <a:rPr lang="en-US" smtClean="0"/>
              <a:t>‹#›</a:t>
            </a:fld>
            <a:endParaRPr lang="en-US"/>
          </a:p>
        </p:txBody>
      </p:sp>
    </p:spTree>
    <p:extLst>
      <p:ext uri="{BB962C8B-B14F-4D97-AF65-F5344CB8AC3E}">
        <p14:creationId xmlns:p14="http://schemas.microsoft.com/office/powerpoint/2010/main" val="1224246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F71724-9ED0-8542-B0ED-8CB8F2CBB5A2}"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BB976-5C8C-1B42-B97A-6F6515D7AAFB}" type="slidenum">
              <a:rPr lang="en-US" smtClean="0"/>
              <a:t>‹#›</a:t>
            </a:fld>
            <a:endParaRPr lang="en-US"/>
          </a:p>
        </p:txBody>
      </p:sp>
    </p:spTree>
    <p:extLst>
      <p:ext uri="{BB962C8B-B14F-4D97-AF65-F5344CB8AC3E}">
        <p14:creationId xmlns:p14="http://schemas.microsoft.com/office/powerpoint/2010/main" val="878036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F71724-9ED0-8542-B0ED-8CB8F2CBB5A2}"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BB976-5C8C-1B42-B97A-6F6515D7AAFB}" type="slidenum">
              <a:rPr lang="en-US" smtClean="0"/>
              <a:t>‹#›</a:t>
            </a:fld>
            <a:endParaRPr lang="en-US"/>
          </a:p>
        </p:txBody>
      </p:sp>
    </p:spTree>
    <p:extLst>
      <p:ext uri="{BB962C8B-B14F-4D97-AF65-F5344CB8AC3E}">
        <p14:creationId xmlns:p14="http://schemas.microsoft.com/office/powerpoint/2010/main" val="1221411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F71724-9ED0-8542-B0ED-8CB8F2CBB5A2}"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BB976-5C8C-1B42-B97A-6F6515D7AAFB}" type="slidenum">
              <a:rPr lang="en-US" smtClean="0"/>
              <a:t>‹#›</a:t>
            </a:fld>
            <a:endParaRPr lang="en-US"/>
          </a:p>
        </p:txBody>
      </p:sp>
    </p:spTree>
    <p:extLst>
      <p:ext uri="{BB962C8B-B14F-4D97-AF65-F5344CB8AC3E}">
        <p14:creationId xmlns:p14="http://schemas.microsoft.com/office/powerpoint/2010/main" val="465671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F71724-9ED0-8542-B0ED-8CB8F2CBB5A2}" type="datetimeFigureOut">
              <a:rPr lang="en-US" smtClean="0"/>
              <a:t>4/30/2018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BB976-5C8C-1B42-B97A-6F6515D7AAFB}" type="slidenum">
              <a:rPr lang="en-US" smtClean="0"/>
              <a:t>‹#›</a:t>
            </a:fld>
            <a:endParaRPr lang="en-US"/>
          </a:p>
        </p:txBody>
      </p:sp>
    </p:spTree>
    <p:extLst>
      <p:ext uri="{BB962C8B-B14F-4D97-AF65-F5344CB8AC3E}">
        <p14:creationId xmlns:p14="http://schemas.microsoft.com/office/powerpoint/2010/main" val="111748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F71724-9ED0-8542-B0ED-8CB8F2CBB5A2}" type="datetimeFigureOut">
              <a:rPr lang="en-US" smtClean="0"/>
              <a:t>4/30/2018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BB976-5C8C-1B42-B97A-6F6515D7AAFB}" type="slidenum">
              <a:rPr lang="en-US" smtClean="0"/>
              <a:t>‹#›</a:t>
            </a:fld>
            <a:endParaRPr lang="en-US"/>
          </a:p>
        </p:txBody>
      </p:sp>
    </p:spTree>
    <p:extLst>
      <p:ext uri="{BB962C8B-B14F-4D97-AF65-F5344CB8AC3E}">
        <p14:creationId xmlns:p14="http://schemas.microsoft.com/office/powerpoint/2010/main" val="1784623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F71724-9ED0-8542-B0ED-8CB8F2CBB5A2}" type="datetimeFigureOut">
              <a:rPr lang="en-US" smtClean="0"/>
              <a:t>4/30/2018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BB976-5C8C-1B42-B97A-6F6515D7AAFB}" type="slidenum">
              <a:rPr lang="en-US" smtClean="0"/>
              <a:t>‹#›</a:t>
            </a:fld>
            <a:endParaRPr lang="en-US"/>
          </a:p>
        </p:txBody>
      </p:sp>
    </p:spTree>
    <p:extLst>
      <p:ext uri="{BB962C8B-B14F-4D97-AF65-F5344CB8AC3E}">
        <p14:creationId xmlns:p14="http://schemas.microsoft.com/office/powerpoint/2010/main" val="271352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F71724-9ED0-8542-B0ED-8CB8F2CBB5A2}" type="datetimeFigureOut">
              <a:rPr lang="en-US" smtClean="0"/>
              <a:t>4/30/2018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BB976-5C8C-1B42-B97A-6F6515D7AAFB}" type="slidenum">
              <a:rPr lang="en-US" smtClean="0"/>
              <a:t>‹#›</a:t>
            </a:fld>
            <a:endParaRPr lang="en-US"/>
          </a:p>
        </p:txBody>
      </p:sp>
    </p:spTree>
    <p:extLst>
      <p:ext uri="{BB962C8B-B14F-4D97-AF65-F5344CB8AC3E}">
        <p14:creationId xmlns:p14="http://schemas.microsoft.com/office/powerpoint/2010/main" val="1517079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F71724-9ED0-8542-B0ED-8CB8F2CBB5A2}" type="datetimeFigureOut">
              <a:rPr lang="en-US" smtClean="0"/>
              <a:t>4/30/2018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BB976-5C8C-1B42-B97A-6F6515D7AAFB}" type="slidenum">
              <a:rPr lang="en-US" smtClean="0"/>
              <a:t>‹#›</a:t>
            </a:fld>
            <a:endParaRPr lang="en-US"/>
          </a:p>
        </p:txBody>
      </p:sp>
    </p:spTree>
    <p:extLst>
      <p:ext uri="{BB962C8B-B14F-4D97-AF65-F5344CB8AC3E}">
        <p14:creationId xmlns:p14="http://schemas.microsoft.com/office/powerpoint/2010/main" val="48909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F71724-9ED0-8542-B0ED-8CB8F2CBB5A2}" type="datetimeFigureOut">
              <a:rPr lang="en-US" smtClean="0"/>
              <a:t>4/30/2018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BB976-5C8C-1B42-B97A-6F6515D7AAFB}" type="slidenum">
              <a:rPr lang="en-US" smtClean="0"/>
              <a:t>‹#›</a:t>
            </a:fld>
            <a:endParaRPr lang="en-US"/>
          </a:p>
        </p:txBody>
      </p:sp>
    </p:spTree>
    <p:extLst>
      <p:ext uri="{BB962C8B-B14F-4D97-AF65-F5344CB8AC3E}">
        <p14:creationId xmlns:p14="http://schemas.microsoft.com/office/powerpoint/2010/main" val="1767814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F71724-9ED0-8542-B0ED-8CB8F2CBB5A2}" type="datetimeFigureOut">
              <a:rPr lang="en-US" smtClean="0"/>
              <a:t>4/30/2018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BB976-5C8C-1B42-B97A-6F6515D7AAFB}" type="slidenum">
              <a:rPr lang="en-US" smtClean="0"/>
              <a:t>‹#›</a:t>
            </a:fld>
            <a:endParaRPr lang="en-US"/>
          </a:p>
        </p:txBody>
      </p:sp>
    </p:spTree>
    <p:extLst>
      <p:ext uri="{BB962C8B-B14F-4D97-AF65-F5344CB8AC3E}">
        <p14:creationId xmlns:p14="http://schemas.microsoft.com/office/powerpoint/2010/main" val="1719716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6.xml"/><Relationship Id="rId5" Type="http://schemas.openxmlformats.org/officeDocument/2006/relationships/image" Target="../media/image41.jp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 Id="rId5" Type="http://schemas.openxmlformats.org/officeDocument/2006/relationships/image" Target="../media/image45.jp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usanpn.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66.jp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88.jp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3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6.xml"/><Relationship Id="rId4" Type="http://schemas.openxmlformats.org/officeDocument/2006/relationships/image" Target="../media/image97.jpg"/></Relationships>
</file>

<file path=ppt/slides/_rels/slide3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3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4.jp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5" Type="http://schemas.openxmlformats.org/officeDocument/2006/relationships/image" Target="../media/image110.jpe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g"/><Relationship Id="rId4" Type="http://schemas.openxmlformats.org/officeDocument/2006/relationships/image" Target="../media/image118.jpg"/></Relationships>
</file>

<file path=ppt/slides/_rels/slide4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xml"/><Relationship Id="rId6" Type="http://schemas.openxmlformats.org/officeDocument/2006/relationships/image" Target="../media/image130.jpg"/><Relationship Id="rId5" Type="http://schemas.openxmlformats.org/officeDocument/2006/relationships/image" Target="../media/image129.jpg"/><Relationship Id="rId4" Type="http://schemas.openxmlformats.org/officeDocument/2006/relationships/image" Target="../media/image128.jpg"/></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 Id="rId5" Type="http://schemas.openxmlformats.org/officeDocument/2006/relationships/image" Target="../media/image134.png"/><Relationship Id="rId4" Type="http://schemas.openxmlformats.org/officeDocument/2006/relationships/image" Target="../media/image133.pn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 Id="rId5" Type="http://schemas.openxmlformats.org/officeDocument/2006/relationships/image" Target="../media/image138.png"/><Relationship Id="rId4" Type="http://schemas.openxmlformats.org/officeDocument/2006/relationships/image" Target="../media/image137.png"/></Relationships>
</file>

<file path=ppt/slides/_rels/slide49.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4.xml"/><Relationship Id="rId5" Type="http://schemas.openxmlformats.org/officeDocument/2006/relationships/image" Target="../media/image143.JPG"/><Relationship Id="rId4" Type="http://schemas.openxmlformats.org/officeDocument/2006/relationships/image" Target="../media/image142.jpg"/></Relationships>
</file>

<file path=ppt/slides/_rels/slide51.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1.jpg"/><Relationship Id="rId1" Type="http://schemas.openxmlformats.org/officeDocument/2006/relationships/slideLayout" Target="../slideLayouts/slideLayout6.xml"/><Relationship Id="rId4" Type="http://schemas.openxmlformats.org/officeDocument/2006/relationships/image" Target="../media/image14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2.xml"/><Relationship Id="rId4" Type="http://schemas.openxmlformats.org/officeDocument/2006/relationships/image" Target="../media/image151.jpg"/></Relationships>
</file>

<file path=ppt/slides/_rels/slide5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xml"/><Relationship Id="rId4" Type="http://schemas.openxmlformats.org/officeDocument/2006/relationships/image" Target="../media/image154.png"/></Relationships>
</file>

<file path=ppt/slides/_rels/slide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6.xml"/><Relationship Id="rId4" Type="http://schemas.openxmlformats.org/officeDocument/2006/relationships/image" Target="../media/image157.png"/></Relationships>
</file>

<file path=ppt/slides/_rels/slide58.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2.xml"/><Relationship Id="rId4" Type="http://schemas.openxmlformats.org/officeDocument/2006/relationships/image" Target="../media/image16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6.xml"/><Relationship Id="rId4" Type="http://schemas.openxmlformats.org/officeDocument/2006/relationships/image" Target="../media/image164.png"/></Relationships>
</file>

<file path=ppt/slides/_rels/slide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6.xml"/><Relationship Id="rId4" Type="http://schemas.openxmlformats.org/officeDocument/2006/relationships/image" Target="../media/image167.png"/></Relationships>
</file>

<file path=ppt/slides/_rels/slide6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9.jpeg"/><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6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6.xml"/><Relationship Id="rId4" Type="http://schemas.openxmlformats.org/officeDocument/2006/relationships/image" Target="../media/image174.png"/></Relationships>
</file>

<file path=ppt/slides/_rels/slide6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6.xml"/><Relationship Id="rId4" Type="http://schemas.openxmlformats.org/officeDocument/2006/relationships/image" Target="../media/image177.png"/></Relationships>
</file>

<file path=ppt/slides/_rels/slide66.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36684"/>
            <a:ext cx="12192000" cy="1821316"/>
          </a:xfrm>
          <a:solidFill>
            <a:srgbClr val="69A243"/>
          </a:solidFill>
        </p:spPr>
        <p:txBody>
          <a:bodyPr>
            <a:noAutofit/>
          </a:bodyPr>
          <a:lstStyle/>
          <a:p>
            <a:pPr algn="ctr"/>
            <a:r>
              <a:rPr lang="en-US" sz="6000" dirty="0">
                <a:solidFill>
                  <a:schemeClr val="bg1"/>
                </a:solidFill>
              </a:rPr>
              <a:t>Phenology Volunteer Orientation </a:t>
            </a:r>
            <a:br>
              <a:rPr lang="en-US" sz="6000" dirty="0">
                <a:solidFill>
                  <a:schemeClr val="bg1"/>
                </a:solidFill>
              </a:rPr>
            </a:br>
            <a:r>
              <a:rPr lang="en-US" sz="6000" dirty="0">
                <a:solidFill>
                  <a:schemeClr val="bg1"/>
                </a:solidFill>
              </a:rPr>
              <a:t>	</a:t>
            </a:r>
            <a:r>
              <a:rPr lang="en-US" sz="6000" dirty="0" err="1">
                <a:solidFill>
                  <a:schemeClr val="bg1"/>
                </a:solidFill>
              </a:rPr>
              <a:t>Huyck</a:t>
            </a:r>
            <a:r>
              <a:rPr lang="en-US" sz="6000">
                <a:solidFill>
                  <a:schemeClr val="bg1"/>
                </a:solidFill>
              </a:rPr>
              <a:t> Preserve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68" y="331798"/>
            <a:ext cx="5998464" cy="4498848"/>
          </a:xfrm>
          <a:prstGeom prst="rect">
            <a:avLst/>
          </a:prstGeom>
        </p:spPr>
      </p:pic>
      <p:pic>
        <p:nvPicPr>
          <p:cNvPr id="4" name="Picture 3">
            <a:extLst>
              <a:ext uri="{FF2B5EF4-FFF2-40B4-BE49-F238E27FC236}">
                <a16:creationId xmlns:a16="http://schemas.microsoft.com/office/drawing/2014/main" id="{3AF7B521-50BC-4DD6-B91C-1975148ED59B}"/>
              </a:ext>
            </a:extLst>
          </p:cNvPr>
          <p:cNvPicPr>
            <a:picLocks noChangeAspect="1"/>
          </p:cNvPicPr>
          <p:nvPr/>
        </p:nvPicPr>
        <p:blipFill>
          <a:blip r:embed="rId3"/>
          <a:stretch>
            <a:fillRect/>
          </a:stretch>
        </p:blipFill>
        <p:spPr>
          <a:xfrm>
            <a:off x="495072" y="509126"/>
            <a:ext cx="1933914" cy="1846522"/>
          </a:xfrm>
          <a:prstGeom prst="rect">
            <a:avLst/>
          </a:prstGeom>
        </p:spPr>
      </p:pic>
    </p:spTree>
    <p:extLst>
      <p:ext uri="{BB962C8B-B14F-4D97-AF65-F5344CB8AC3E}">
        <p14:creationId xmlns:p14="http://schemas.microsoft.com/office/powerpoint/2010/main" val="1981826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25984"/>
          </a:xfrm>
          <a:solidFill>
            <a:srgbClr val="69A243"/>
          </a:solidFill>
        </p:spPr>
        <p:txBody>
          <a:bodyPr/>
          <a:lstStyle/>
          <a:p>
            <a:pPr algn="ctr"/>
            <a:r>
              <a:rPr lang="en-US">
                <a:solidFill>
                  <a:schemeClr val="bg1"/>
                </a:solidFill>
              </a:rPr>
              <a:t>American Basswood </a:t>
            </a:r>
            <a:r>
              <a:rPr lang="en-US" dirty="0" err="1">
                <a:solidFill>
                  <a:schemeClr val="bg1"/>
                </a:solidFill>
              </a:rPr>
              <a:t>Phenophases</a:t>
            </a:r>
            <a:r>
              <a:rPr lang="en-US" dirty="0">
                <a:solidFill>
                  <a:schemeClr val="bg1"/>
                </a:solidFill>
              </a:rPr>
              <a:t> </a:t>
            </a:r>
          </a:p>
        </p:txBody>
      </p:sp>
      <p:sp>
        <p:nvSpPr>
          <p:cNvPr id="3" name="TextBox 2"/>
          <p:cNvSpPr txBox="1"/>
          <p:nvPr/>
        </p:nvSpPr>
        <p:spPr>
          <a:xfrm>
            <a:off x="231228" y="899404"/>
            <a:ext cx="2133600" cy="400110"/>
          </a:xfrm>
          <a:prstGeom prst="rect">
            <a:avLst/>
          </a:prstGeom>
          <a:noFill/>
        </p:spPr>
        <p:txBody>
          <a:bodyPr wrap="square" rtlCol="0">
            <a:spAutoFit/>
          </a:bodyPr>
          <a:lstStyle/>
          <a:p>
            <a:r>
              <a:rPr lang="en-US" sz="2000" b="1" dirty="0"/>
              <a:t>Breaking Leaf Bud </a:t>
            </a:r>
          </a:p>
        </p:txBody>
      </p:sp>
      <p:sp>
        <p:nvSpPr>
          <p:cNvPr id="4" name="TextBox 3"/>
          <p:cNvSpPr txBox="1"/>
          <p:nvPr/>
        </p:nvSpPr>
        <p:spPr>
          <a:xfrm>
            <a:off x="4119953" y="902852"/>
            <a:ext cx="979715" cy="400110"/>
          </a:xfrm>
          <a:prstGeom prst="rect">
            <a:avLst/>
          </a:prstGeom>
          <a:noFill/>
        </p:spPr>
        <p:txBody>
          <a:bodyPr wrap="square" rtlCol="0">
            <a:spAutoFit/>
          </a:bodyPr>
          <a:lstStyle/>
          <a:p>
            <a:r>
              <a:rPr lang="en-US" sz="2000" b="1" dirty="0"/>
              <a:t>Leaves </a:t>
            </a:r>
          </a:p>
        </p:txBody>
      </p:sp>
      <p:sp>
        <p:nvSpPr>
          <p:cNvPr id="5" name="TextBox 4"/>
          <p:cNvSpPr txBox="1"/>
          <p:nvPr/>
        </p:nvSpPr>
        <p:spPr>
          <a:xfrm>
            <a:off x="9859825" y="899404"/>
            <a:ext cx="1850571" cy="400110"/>
          </a:xfrm>
          <a:prstGeom prst="rect">
            <a:avLst/>
          </a:prstGeom>
          <a:noFill/>
        </p:spPr>
        <p:txBody>
          <a:bodyPr wrap="square" rtlCol="0">
            <a:spAutoFit/>
          </a:bodyPr>
          <a:lstStyle/>
          <a:p>
            <a:r>
              <a:rPr lang="en-US" sz="2000" b="1" dirty="0"/>
              <a:t>Colored Leaves </a:t>
            </a:r>
          </a:p>
        </p:txBody>
      </p:sp>
      <p:sp>
        <p:nvSpPr>
          <p:cNvPr id="6" name="TextBox 5"/>
          <p:cNvSpPr txBox="1"/>
          <p:nvPr/>
        </p:nvSpPr>
        <p:spPr>
          <a:xfrm>
            <a:off x="6543575" y="899404"/>
            <a:ext cx="2307772" cy="400110"/>
          </a:xfrm>
          <a:prstGeom prst="rect">
            <a:avLst/>
          </a:prstGeom>
          <a:noFill/>
        </p:spPr>
        <p:txBody>
          <a:bodyPr wrap="square" rtlCol="0">
            <a:spAutoFit/>
          </a:bodyPr>
          <a:lstStyle/>
          <a:p>
            <a:r>
              <a:rPr lang="en-US" sz="2000" b="1" dirty="0"/>
              <a:t>Increasing Leaf Size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2922" y="1372933"/>
            <a:ext cx="2813778" cy="2982968"/>
          </a:xfrm>
          <a:prstGeom prst="rect">
            <a:avLst/>
          </a:prstGeom>
          <a:ln w="53975">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8221" y="1372933"/>
            <a:ext cx="2813778" cy="3026510"/>
          </a:xfrm>
          <a:prstGeom prst="rect">
            <a:avLst/>
          </a:prstGeom>
          <a:ln w="53975">
            <a:solidFill>
              <a:schemeClr val="tx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7" y="1394704"/>
            <a:ext cx="2792114" cy="2982968"/>
          </a:xfrm>
          <a:prstGeom prst="rect">
            <a:avLst/>
          </a:prstGeom>
          <a:ln w="53975">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0572" y="1372933"/>
            <a:ext cx="2813778" cy="3026510"/>
          </a:xfrm>
          <a:prstGeom prst="rect">
            <a:avLst/>
          </a:prstGeom>
          <a:ln w="53975">
            <a:solidFill>
              <a:schemeClr val="tx1"/>
            </a:solidFill>
          </a:ln>
        </p:spPr>
      </p:pic>
      <p:sp>
        <p:nvSpPr>
          <p:cNvPr id="12" name="Rectangle 11"/>
          <p:cNvSpPr/>
          <p:nvPr/>
        </p:nvSpPr>
        <p:spPr>
          <a:xfrm>
            <a:off x="0" y="4403721"/>
            <a:ext cx="2929049" cy="24286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breaking leaf buds visible.  A leaf bud is “breaking” once a green leaf tip is visible at the end of the bud, but before the first leaf from the bud has unfolded to expose the leaf stalk or leaf base. </a:t>
            </a:r>
          </a:p>
        </p:txBody>
      </p:sp>
      <p:sp>
        <p:nvSpPr>
          <p:cNvPr id="13" name="Rectangle 12"/>
          <p:cNvSpPr/>
          <p:nvPr/>
        </p:nvSpPr>
        <p:spPr>
          <a:xfrm>
            <a:off x="3202922" y="4355901"/>
            <a:ext cx="2813778" cy="25020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live, unfolded leaves visible.  A leaf is “unfolded” once its entire length has emerged from a breaking bud so that the leaf stalk is visible at the attachment to the stem.  Do not include fully dried or dead leaves. </a:t>
            </a:r>
          </a:p>
        </p:txBody>
      </p:sp>
      <p:sp>
        <p:nvSpPr>
          <p:cNvPr id="15" name="Rectangle 14"/>
          <p:cNvSpPr/>
          <p:nvPr/>
        </p:nvSpPr>
        <p:spPr>
          <a:xfrm>
            <a:off x="9378222" y="4429321"/>
            <a:ext cx="2813778" cy="24286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leaves show their typical late-season color, or yellow or brown due to drought or other stressors.  Do not include small spots of color from leaf damage or dieback on branches.  Do not include fully dried or dead leaves.</a:t>
            </a:r>
          </a:p>
        </p:txBody>
      </p:sp>
      <p:sp>
        <p:nvSpPr>
          <p:cNvPr id="17" name="Rectangle 16"/>
          <p:cNvSpPr/>
          <p:nvPr/>
        </p:nvSpPr>
        <p:spPr>
          <a:xfrm>
            <a:off x="6290572" y="4399443"/>
            <a:ext cx="2813778" cy="24585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Majority of leaves have not reached full size and are continuing to grow larger.  Do not include new leaves that continue to emerge at ends of elongating stems through the growing season.</a:t>
            </a:r>
          </a:p>
        </p:txBody>
      </p:sp>
    </p:spTree>
    <p:extLst>
      <p:ext uri="{BB962C8B-B14F-4D97-AF65-F5344CB8AC3E}">
        <p14:creationId xmlns:p14="http://schemas.microsoft.com/office/powerpoint/2010/main" val="7207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7943"/>
          </a:xfrm>
          <a:solidFill>
            <a:srgbClr val="69A243"/>
          </a:solidFill>
        </p:spPr>
        <p:txBody>
          <a:bodyPr/>
          <a:lstStyle/>
          <a:p>
            <a:pPr algn="ctr"/>
            <a:r>
              <a:rPr lang="en-US">
                <a:solidFill>
                  <a:schemeClr val="bg1"/>
                </a:solidFill>
              </a:rPr>
              <a:t>American Basswood </a:t>
            </a:r>
            <a:r>
              <a:rPr lang="en-US" err="1">
                <a:solidFill>
                  <a:schemeClr val="bg1"/>
                </a:solidFill>
              </a:rPr>
              <a:t>Phenophases</a:t>
            </a:r>
            <a:r>
              <a:rPr lang="en-US">
                <a:solidFill>
                  <a:schemeClr val="bg1"/>
                </a:solidFill>
              </a:rPr>
              <a:t> </a:t>
            </a:r>
          </a:p>
        </p:txBody>
      </p:sp>
      <p:sp>
        <p:nvSpPr>
          <p:cNvPr id="3" name="TextBox 2"/>
          <p:cNvSpPr txBox="1"/>
          <p:nvPr/>
        </p:nvSpPr>
        <p:spPr>
          <a:xfrm>
            <a:off x="0" y="980964"/>
            <a:ext cx="2677886" cy="400110"/>
          </a:xfrm>
          <a:prstGeom prst="rect">
            <a:avLst/>
          </a:prstGeom>
          <a:noFill/>
        </p:spPr>
        <p:txBody>
          <a:bodyPr wrap="square" rtlCol="0">
            <a:spAutoFit/>
          </a:bodyPr>
          <a:lstStyle/>
          <a:p>
            <a:r>
              <a:rPr lang="en-US" sz="2000" b="1" dirty="0"/>
              <a:t>Flowers or Flower Buds  </a:t>
            </a:r>
          </a:p>
        </p:txBody>
      </p:sp>
      <p:sp>
        <p:nvSpPr>
          <p:cNvPr id="4" name="TextBox 3"/>
          <p:cNvSpPr txBox="1"/>
          <p:nvPr/>
        </p:nvSpPr>
        <p:spPr>
          <a:xfrm>
            <a:off x="7272058" y="1000693"/>
            <a:ext cx="870857" cy="400110"/>
          </a:xfrm>
          <a:prstGeom prst="rect">
            <a:avLst/>
          </a:prstGeom>
          <a:noFill/>
        </p:spPr>
        <p:txBody>
          <a:bodyPr wrap="square" rtlCol="0">
            <a:spAutoFit/>
          </a:bodyPr>
          <a:lstStyle/>
          <a:p>
            <a:r>
              <a:rPr lang="en-US" sz="2000" b="1" dirty="0"/>
              <a:t>Fruits </a:t>
            </a:r>
          </a:p>
        </p:txBody>
      </p:sp>
      <p:sp>
        <p:nvSpPr>
          <p:cNvPr id="5" name="TextBox 4"/>
          <p:cNvSpPr txBox="1"/>
          <p:nvPr/>
        </p:nvSpPr>
        <p:spPr>
          <a:xfrm>
            <a:off x="10108169" y="1000693"/>
            <a:ext cx="1393371" cy="400110"/>
          </a:xfrm>
          <a:prstGeom prst="rect">
            <a:avLst/>
          </a:prstGeom>
          <a:noFill/>
        </p:spPr>
        <p:txBody>
          <a:bodyPr wrap="square" rtlCol="0">
            <a:spAutoFit/>
          </a:bodyPr>
          <a:lstStyle/>
          <a:p>
            <a:r>
              <a:rPr lang="en-US" sz="2000" b="1" dirty="0"/>
              <a:t>Ripe Fruits </a:t>
            </a:r>
          </a:p>
        </p:txBody>
      </p:sp>
      <p:sp>
        <p:nvSpPr>
          <p:cNvPr id="6" name="TextBox 5"/>
          <p:cNvSpPr txBox="1"/>
          <p:nvPr/>
        </p:nvSpPr>
        <p:spPr>
          <a:xfrm>
            <a:off x="3753240" y="1000693"/>
            <a:ext cx="1654629" cy="400110"/>
          </a:xfrm>
          <a:prstGeom prst="rect">
            <a:avLst/>
          </a:prstGeom>
          <a:noFill/>
        </p:spPr>
        <p:txBody>
          <a:bodyPr wrap="square" rtlCol="0">
            <a:spAutoFit/>
          </a:bodyPr>
          <a:lstStyle/>
          <a:p>
            <a:r>
              <a:rPr lang="en-US" sz="2000" b="1" dirty="0"/>
              <a:t>Open Flowers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439" y="1488681"/>
            <a:ext cx="2698093" cy="2897492"/>
          </a:xfrm>
          <a:prstGeom prst="rect">
            <a:avLst/>
          </a:prstGeom>
          <a:ln w="53975">
            <a:solidFill>
              <a:schemeClr val="tx1"/>
            </a:solidFill>
          </a:ln>
        </p:spPr>
      </p:pic>
      <p:sp>
        <p:nvSpPr>
          <p:cNvPr id="9" name="Rectangle 8"/>
          <p:cNvSpPr/>
          <p:nvPr/>
        </p:nvSpPr>
        <p:spPr>
          <a:xfrm>
            <a:off x="0" y="4436018"/>
            <a:ext cx="2770433" cy="24219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open or unopened flowers/flower buds visible.  Include flower buds that are swelling or expanding.  Do not include tightly closed and dormant flowers.  Do not include wilted or dried flowers.</a:t>
            </a:r>
          </a:p>
        </p:txBody>
      </p:sp>
      <p:sp>
        <p:nvSpPr>
          <p:cNvPr id="10" name="Rectangle 9"/>
          <p:cNvSpPr/>
          <p:nvPr/>
        </p:nvSpPr>
        <p:spPr>
          <a:xfrm>
            <a:off x="3249473" y="4407944"/>
            <a:ext cx="2747789" cy="24500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open flowers visible.  Flowers are considered “open” when the reproductive parts are visible between or within unfolded or open flower parts.  Do not include wilted or dried flowers.</a:t>
            </a:r>
          </a:p>
        </p:txBody>
      </p:sp>
      <p:sp>
        <p:nvSpPr>
          <p:cNvPr id="11" name="Rectangle 10"/>
          <p:cNvSpPr/>
          <p:nvPr/>
        </p:nvSpPr>
        <p:spPr>
          <a:xfrm>
            <a:off x="6304393" y="4412999"/>
            <a:ext cx="2817836" cy="24450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fruits visible.  Fruits are small and nut-like that change from green to brown or reddish-brown.</a:t>
            </a:r>
          </a:p>
        </p:txBody>
      </p:sp>
      <p:sp>
        <p:nvSpPr>
          <p:cNvPr id="12" name="Rectangle 11"/>
          <p:cNvSpPr/>
          <p:nvPr/>
        </p:nvSpPr>
        <p:spPr>
          <a:xfrm>
            <a:off x="9364355" y="4436018"/>
            <a:ext cx="2774292" cy="2407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ripe fruits visible.  Fruit is considered ripe when it has turned brown or reddish-brown.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3418" y="1466910"/>
            <a:ext cx="2680983" cy="2941035"/>
          </a:xfrm>
          <a:prstGeom prst="rect">
            <a:avLst/>
          </a:prstGeom>
          <a:ln w="53975">
            <a:solidFill>
              <a:schemeClr val="tx1"/>
            </a:solid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24" y="1422559"/>
            <a:ext cx="2704317" cy="2971973"/>
          </a:xfrm>
          <a:prstGeom prst="rect">
            <a:avLst/>
          </a:prstGeom>
          <a:ln w="53975">
            <a:solidFill>
              <a:schemeClr val="tx1"/>
            </a:solidFill>
          </a:ln>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7709" y="1454461"/>
            <a:ext cx="2736729" cy="2953484"/>
          </a:xfrm>
          <a:prstGeom prst="rect">
            <a:avLst/>
          </a:prstGeom>
          <a:ln w="53975">
            <a:solidFill>
              <a:schemeClr val="tx1"/>
            </a:solidFill>
          </a:ln>
        </p:spPr>
      </p:pic>
    </p:spTree>
    <p:extLst>
      <p:ext uri="{BB962C8B-B14F-4D97-AF65-F5344CB8AC3E}">
        <p14:creationId xmlns:p14="http://schemas.microsoft.com/office/powerpoint/2010/main" val="1482394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10"/>
            <a:ext cx="12192000" cy="1325563"/>
          </a:xfrm>
          <a:solidFill>
            <a:srgbClr val="69A243"/>
          </a:solidFill>
        </p:spPr>
        <p:txBody>
          <a:bodyPr/>
          <a:lstStyle/>
          <a:p>
            <a:pPr algn="ctr"/>
            <a:r>
              <a:rPr lang="en-US" dirty="0">
                <a:solidFill>
                  <a:schemeClr val="bg1"/>
                </a:solidFill>
              </a:rPr>
              <a:t>American Beech (</a:t>
            </a:r>
            <a:r>
              <a:rPr lang="en-US" i="1" dirty="0">
                <a:solidFill>
                  <a:schemeClr val="bg1"/>
                </a:solidFill>
              </a:rPr>
              <a:t>Fagus </a:t>
            </a:r>
            <a:r>
              <a:rPr lang="en-US" i="1" dirty="0" err="1">
                <a:solidFill>
                  <a:schemeClr val="bg1"/>
                </a:solidFill>
              </a:rPr>
              <a:t>grandifolia</a:t>
            </a:r>
            <a:r>
              <a:rPr lang="en-US" i="1" dirty="0">
                <a:solidFill>
                  <a:schemeClr val="bg1"/>
                </a:solidFill>
              </a:rPr>
              <a:t>) </a:t>
            </a:r>
            <a:br>
              <a:rPr lang="en-US" i="1" dirty="0">
                <a:solidFill>
                  <a:schemeClr val="bg1"/>
                </a:solidFill>
              </a:rPr>
            </a:br>
            <a:r>
              <a:rPr lang="en-US" sz="3200" dirty="0">
                <a:solidFill>
                  <a:schemeClr val="bg1"/>
                </a:solidFill>
              </a:rPr>
              <a:t>Large tree with distinctive silver bark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1500996"/>
            <a:ext cx="4991100" cy="5229016"/>
          </a:xfrm>
          <a:prstGeom prst="rect">
            <a:avLst/>
          </a:prstGeom>
        </p:spPr>
      </p:pic>
    </p:spTree>
    <p:extLst>
      <p:ext uri="{BB962C8B-B14F-4D97-AF65-F5344CB8AC3E}">
        <p14:creationId xmlns:p14="http://schemas.microsoft.com/office/powerpoint/2010/main" val="1723120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0445"/>
          </a:xfrm>
          <a:solidFill>
            <a:srgbClr val="69A243"/>
          </a:solidFill>
        </p:spPr>
        <p:txBody>
          <a:bodyPr/>
          <a:lstStyle/>
          <a:p>
            <a:pPr algn="ctr"/>
            <a:r>
              <a:rPr lang="en-US">
                <a:solidFill>
                  <a:schemeClr val="bg1"/>
                </a:solidFill>
              </a:rPr>
              <a:t>American Beech Identification</a:t>
            </a:r>
          </a:p>
        </p:txBody>
      </p:sp>
      <p:sp>
        <p:nvSpPr>
          <p:cNvPr id="4" name="Content Placeholder 3"/>
          <p:cNvSpPr>
            <a:spLocks noGrp="1"/>
          </p:cNvSpPr>
          <p:nvPr>
            <p:ph idx="1"/>
          </p:nvPr>
        </p:nvSpPr>
        <p:spPr>
          <a:xfrm>
            <a:off x="0" y="1190446"/>
            <a:ext cx="5572664" cy="5667554"/>
          </a:xfrm>
        </p:spPr>
        <p:txBody>
          <a:bodyPr>
            <a:normAutofit fontScale="70000" lnSpcReduction="20000"/>
          </a:bodyPr>
          <a:lstStyle/>
          <a:p>
            <a:r>
              <a:rPr lang="en-US" sz="3000" dirty="0"/>
              <a:t>Leaves </a:t>
            </a:r>
          </a:p>
          <a:p>
            <a:pPr lvl="1"/>
            <a:r>
              <a:rPr lang="en-US" sz="3000" dirty="0"/>
              <a:t>Alternate</a:t>
            </a:r>
          </a:p>
          <a:p>
            <a:pPr lvl="1"/>
            <a:r>
              <a:rPr lang="en-US" sz="3000" dirty="0"/>
              <a:t>Waxy &amp; smooth, dark green </a:t>
            </a:r>
          </a:p>
          <a:p>
            <a:pPr lvl="1"/>
            <a:r>
              <a:rPr lang="en-US" sz="3000" dirty="0"/>
              <a:t>Elliptical shape </a:t>
            </a:r>
          </a:p>
          <a:p>
            <a:pPr lvl="1"/>
            <a:r>
              <a:rPr lang="en-US" sz="3000" dirty="0"/>
              <a:t>Straight parallel veins on short stalks that end in a distinct tooth </a:t>
            </a:r>
          </a:p>
          <a:p>
            <a:r>
              <a:rPr lang="en-US" sz="3000" dirty="0"/>
              <a:t>Twig</a:t>
            </a:r>
          </a:p>
          <a:p>
            <a:pPr lvl="1"/>
            <a:r>
              <a:rPr lang="en-US" sz="3000" dirty="0"/>
              <a:t>Light brown &amp; slender, zigzag </a:t>
            </a:r>
          </a:p>
          <a:p>
            <a:pPr lvl="1"/>
            <a:r>
              <a:rPr lang="en-US" sz="3000" dirty="0"/>
              <a:t>Buds are light brown, cigar shaped, look like long thorns</a:t>
            </a:r>
          </a:p>
          <a:p>
            <a:r>
              <a:rPr lang="en-US" sz="3000" dirty="0"/>
              <a:t>Bark </a:t>
            </a:r>
          </a:p>
          <a:p>
            <a:pPr lvl="1"/>
            <a:r>
              <a:rPr lang="en-US" sz="3000" dirty="0"/>
              <a:t>Smooth, thin, &amp; gray (in healthy individuals) (cankered in trees with beech bark disease) </a:t>
            </a:r>
          </a:p>
          <a:p>
            <a:r>
              <a:rPr lang="en-US" sz="3000" dirty="0"/>
              <a:t>Flowers </a:t>
            </a:r>
          </a:p>
          <a:p>
            <a:pPr lvl="1"/>
            <a:r>
              <a:rPr lang="en-US" sz="3000" dirty="0"/>
              <a:t>Male – globose heads hang from 1 in. stalk </a:t>
            </a:r>
          </a:p>
          <a:p>
            <a:pPr lvl="1"/>
            <a:r>
              <a:rPr lang="en-US" sz="3000" dirty="0"/>
              <a:t>Female – Flowers on shorter spikes </a:t>
            </a:r>
          </a:p>
          <a:p>
            <a:r>
              <a:rPr lang="en-US" sz="3000" dirty="0"/>
              <a:t>Nuts </a:t>
            </a:r>
          </a:p>
          <a:p>
            <a:pPr lvl="1"/>
            <a:r>
              <a:rPr lang="en-US" sz="3000" dirty="0"/>
              <a:t>Irregularly triangular &amp; shiny brown</a:t>
            </a:r>
          </a:p>
          <a:p>
            <a:endParaRPr lang="en-US" dirty="0"/>
          </a:p>
          <a:p>
            <a:pPr lvl="1"/>
            <a:endParaRPr lang="en-US" dirty="0"/>
          </a:p>
          <a:p>
            <a:pPr lvl="1"/>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388" y="1811547"/>
            <a:ext cx="3163020" cy="22126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408" y="1808852"/>
            <a:ext cx="3163020" cy="22140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388" y="4024223"/>
            <a:ext cx="3163020" cy="215229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2408" y="4026918"/>
            <a:ext cx="3163020" cy="2149595"/>
          </a:xfrm>
          <a:prstGeom prst="rect">
            <a:avLst/>
          </a:prstGeom>
        </p:spPr>
      </p:pic>
    </p:spTree>
    <p:extLst>
      <p:ext uri="{BB962C8B-B14F-4D97-AF65-F5344CB8AC3E}">
        <p14:creationId xmlns:p14="http://schemas.microsoft.com/office/powerpoint/2010/main" val="112664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 y="0"/>
            <a:ext cx="12181084" cy="1325563"/>
          </a:xfrm>
          <a:solidFill>
            <a:srgbClr val="69A243"/>
          </a:solidFill>
        </p:spPr>
        <p:txBody>
          <a:bodyPr/>
          <a:lstStyle/>
          <a:p>
            <a:pPr algn="ctr"/>
            <a:r>
              <a:rPr lang="en-US">
                <a:solidFill>
                  <a:schemeClr val="bg1"/>
                </a:solidFill>
              </a:rPr>
              <a:t>American Beech </a:t>
            </a:r>
            <a:r>
              <a:rPr lang="en-US" err="1">
                <a:solidFill>
                  <a:schemeClr val="bg1"/>
                </a:solidFill>
              </a:rPr>
              <a:t>Phenophases</a:t>
            </a:r>
            <a:endParaRPr lang="en-US">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2" y="1762299"/>
            <a:ext cx="2768541" cy="30495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1879" y="1816405"/>
            <a:ext cx="2796037" cy="29963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338" y="1852153"/>
            <a:ext cx="2745357" cy="294722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8797" y="1852153"/>
            <a:ext cx="2720195" cy="2959698"/>
          </a:xfrm>
          <a:prstGeom prst="rect">
            <a:avLst/>
          </a:prstGeom>
        </p:spPr>
      </p:pic>
      <p:sp>
        <p:nvSpPr>
          <p:cNvPr id="8" name="TextBox 7"/>
          <p:cNvSpPr txBox="1"/>
          <p:nvPr/>
        </p:nvSpPr>
        <p:spPr>
          <a:xfrm>
            <a:off x="305967" y="1416295"/>
            <a:ext cx="2142961" cy="400110"/>
          </a:xfrm>
          <a:prstGeom prst="rect">
            <a:avLst/>
          </a:prstGeom>
          <a:noFill/>
        </p:spPr>
        <p:txBody>
          <a:bodyPr wrap="square" rtlCol="0">
            <a:spAutoFit/>
          </a:bodyPr>
          <a:lstStyle/>
          <a:p>
            <a:r>
              <a:rPr lang="en-US" sz="2000" b="1"/>
              <a:t>Breaking Leaf Bud </a:t>
            </a:r>
          </a:p>
        </p:txBody>
      </p:sp>
      <p:sp>
        <p:nvSpPr>
          <p:cNvPr id="9" name="TextBox 8"/>
          <p:cNvSpPr txBox="1"/>
          <p:nvPr/>
        </p:nvSpPr>
        <p:spPr>
          <a:xfrm>
            <a:off x="4066376" y="1416295"/>
            <a:ext cx="1182280" cy="692497"/>
          </a:xfrm>
          <a:prstGeom prst="rect">
            <a:avLst/>
          </a:prstGeom>
          <a:noFill/>
        </p:spPr>
        <p:txBody>
          <a:bodyPr wrap="square" rtlCol="0">
            <a:spAutoFit/>
          </a:bodyPr>
          <a:lstStyle/>
          <a:p>
            <a:r>
              <a:rPr lang="en-US" sz="2000" b="1"/>
              <a:t>Leaves</a:t>
            </a:r>
          </a:p>
          <a:p>
            <a:endParaRPr lang="en-US" sz="1900"/>
          </a:p>
        </p:txBody>
      </p:sp>
      <p:sp>
        <p:nvSpPr>
          <p:cNvPr id="10" name="TextBox 9"/>
          <p:cNvSpPr txBox="1"/>
          <p:nvPr/>
        </p:nvSpPr>
        <p:spPr>
          <a:xfrm>
            <a:off x="9710810" y="1443927"/>
            <a:ext cx="2216167" cy="400110"/>
          </a:xfrm>
          <a:prstGeom prst="rect">
            <a:avLst/>
          </a:prstGeom>
          <a:noFill/>
        </p:spPr>
        <p:txBody>
          <a:bodyPr wrap="square" rtlCol="0">
            <a:spAutoFit/>
          </a:bodyPr>
          <a:lstStyle/>
          <a:p>
            <a:r>
              <a:rPr lang="en-US" sz="2000" b="1"/>
              <a:t>Colored</a:t>
            </a:r>
            <a:r>
              <a:rPr lang="en-US" sz="2000"/>
              <a:t> </a:t>
            </a:r>
            <a:r>
              <a:rPr lang="en-US" sz="2000" b="1"/>
              <a:t>Leaves</a:t>
            </a:r>
            <a:r>
              <a:rPr lang="en-US" sz="2000"/>
              <a:t> </a:t>
            </a:r>
          </a:p>
        </p:txBody>
      </p:sp>
      <p:sp>
        <p:nvSpPr>
          <p:cNvPr id="11" name="TextBox 10"/>
          <p:cNvSpPr txBox="1"/>
          <p:nvPr/>
        </p:nvSpPr>
        <p:spPr>
          <a:xfrm>
            <a:off x="6488322" y="1416295"/>
            <a:ext cx="2369388" cy="400110"/>
          </a:xfrm>
          <a:prstGeom prst="rect">
            <a:avLst/>
          </a:prstGeom>
          <a:noFill/>
        </p:spPr>
        <p:txBody>
          <a:bodyPr wrap="square" rtlCol="0">
            <a:spAutoFit/>
          </a:bodyPr>
          <a:lstStyle/>
          <a:p>
            <a:r>
              <a:rPr lang="en-US" sz="2000" b="1"/>
              <a:t>Increasing Leaf Size </a:t>
            </a:r>
          </a:p>
        </p:txBody>
      </p:sp>
      <p:sp>
        <p:nvSpPr>
          <p:cNvPr id="13" name="Rectangle 12"/>
          <p:cNvSpPr/>
          <p:nvPr/>
        </p:nvSpPr>
        <p:spPr>
          <a:xfrm>
            <a:off x="-31308" y="4772199"/>
            <a:ext cx="2826711" cy="20586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leaf bud is breaking once a green leaf tip is visible at the end of the bud, but before the first leaf has unfolded to expose the leaf stalk or leaf base. </a:t>
            </a:r>
          </a:p>
        </p:txBody>
      </p:sp>
      <p:sp>
        <p:nvSpPr>
          <p:cNvPr id="14" name="Rectangle 13"/>
          <p:cNvSpPr/>
          <p:nvPr/>
        </p:nvSpPr>
        <p:spPr>
          <a:xfrm>
            <a:off x="3124138" y="4811851"/>
            <a:ext cx="2761716" cy="20461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live unfolded leaves are visible.  A leaf is unfolded once its entire length has emerged from a breaking bud.  The leaf stalk is visible at its point of attachment to the stem. </a:t>
            </a:r>
          </a:p>
        </p:txBody>
      </p:sp>
      <p:sp>
        <p:nvSpPr>
          <p:cNvPr id="15" name="Rectangle 14"/>
          <p:cNvSpPr/>
          <p:nvPr/>
        </p:nvSpPr>
        <p:spPr>
          <a:xfrm>
            <a:off x="9435017" y="4799373"/>
            <a:ext cx="2743975" cy="20586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leaves (including recently fallen) have turned to their late-season colors. Do not include fully dried or dead leaves that remain on the plant</a:t>
            </a:r>
          </a:p>
        </p:txBody>
      </p:sp>
      <p:sp>
        <p:nvSpPr>
          <p:cNvPr id="16" name="Rectangle 15"/>
          <p:cNvSpPr/>
          <p:nvPr/>
        </p:nvSpPr>
        <p:spPr>
          <a:xfrm>
            <a:off x="6310879" y="4799373"/>
            <a:ext cx="2743975" cy="20586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 majority of leaves have not reached their full size and are still growing larger.  Do not include new leave that continue to emerge at the ends of elongating stems through the season.</a:t>
            </a:r>
          </a:p>
        </p:txBody>
      </p:sp>
    </p:spTree>
    <p:extLst>
      <p:ext uri="{BB962C8B-B14F-4D97-AF65-F5344CB8AC3E}">
        <p14:creationId xmlns:p14="http://schemas.microsoft.com/office/powerpoint/2010/main" val="1128793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1" cy="1362885"/>
          </a:xfrm>
          <a:solidFill>
            <a:srgbClr val="69A243"/>
          </a:solidFill>
        </p:spPr>
        <p:txBody>
          <a:bodyPr/>
          <a:lstStyle/>
          <a:p>
            <a:pPr algn="ctr"/>
            <a:r>
              <a:rPr lang="en-US">
                <a:solidFill>
                  <a:schemeClr val="bg1"/>
                </a:solidFill>
              </a:rPr>
              <a:t>American Beech </a:t>
            </a:r>
            <a:r>
              <a:rPr lang="en-US" err="1">
                <a:solidFill>
                  <a:schemeClr val="bg1"/>
                </a:solidFill>
              </a:rPr>
              <a:t>Phenophases</a:t>
            </a:r>
            <a:r>
              <a:rPr lang="en-US">
                <a:solidFill>
                  <a:schemeClr val="bg1"/>
                </a:solidFill>
              </a:rPr>
              <a:t> </a:t>
            </a:r>
          </a:p>
        </p:txBody>
      </p:sp>
      <p:sp>
        <p:nvSpPr>
          <p:cNvPr id="5" name="TextBox 4"/>
          <p:cNvSpPr txBox="1"/>
          <p:nvPr/>
        </p:nvSpPr>
        <p:spPr>
          <a:xfrm>
            <a:off x="0" y="1363068"/>
            <a:ext cx="2816352" cy="400110"/>
          </a:xfrm>
          <a:prstGeom prst="rect">
            <a:avLst/>
          </a:prstGeom>
          <a:noFill/>
        </p:spPr>
        <p:txBody>
          <a:bodyPr wrap="square" rtlCol="0">
            <a:spAutoFit/>
          </a:bodyPr>
          <a:lstStyle/>
          <a:p>
            <a:r>
              <a:rPr lang="en-US" sz="2000" b="1"/>
              <a:t>Flowers or Flower Buds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653" y="1737447"/>
            <a:ext cx="2706578" cy="29591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828" y="1750312"/>
            <a:ext cx="2706578" cy="2959100"/>
          </a:xfrm>
          <a:prstGeom prst="rect">
            <a:avLst/>
          </a:prstGeom>
        </p:spPr>
      </p:pic>
      <p:sp>
        <p:nvSpPr>
          <p:cNvPr id="9" name="TextBox 8"/>
          <p:cNvSpPr txBox="1"/>
          <p:nvPr/>
        </p:nvSpPr>
        <p:spPr>
          <a:xfrm>
            <a:off x="3735324" y="1363251"/>
            <a:ext cx="1667255" cy="400110"/>
          </a:xfrm>
          <a:prstGeom prst="rect">
            <a:avLst/>
          </a:prstGeom>
          <a:noFill/>
        </p:spPr>
        <p:txBody>
          <a:bodyPr wrap="square" rtlCol="0">
            <a:spAutoFit/>
          </a:bodyPr>
          <a:lstStyle/>
          <a:p>
            <a:r>
              <a:rPr lang="en-US" sz="2000" b="1"/>
              <a:t>Open Flowers </a:t>
            </a:r>
          </a:p>
        </p:txBody>
      </p:sp>
      <p:sp>
        <p:nvSpPr>
          <p:cNvPr id="10" name="TextBox 9"/>
          <p:cNvSpPr txBox="1"/>
          <p:nvPr/>
        </p:nvSpPr>
        <p:spPr>
          <a:xfrm>
            <a:off x="7256242" y="1362885"/>
            <a:ext cx="925749" cy="400293"/>
          </a:xfrm>
          <a:prstGeom prst="rect">
            <a:avLst/>
          </a:prstGeom>
          <a:noFill/>
        </p:spPr>
        <p:txBody>
          <a:bodyPr wrap="square" rtlCol="0">
            <a:spAutoFit/>
          </a:bodyPr>
          <a:lstStyle/>
          <a:p>
            <a:r>
              <a:rPr lang="en-US" sz="2000" b="1"/>
              <a:t>Fruits </a:t>
            </a:r>
          </a:p>
        </p:txBody>
      </p:sp>
      <p:sp>
        <p:nvSpPr>
          <p:cNvPr id="11" name="TextBox 10"/>
          <p:cNvSpPr txBox="1"/>
          <p:nvPr/>
        </p:nvSpPr>
        <p:spPr>
          <a:xfrm>
            <a:off x="10129949" y="1363068"/>
            <a:ext cx="1411246" cy="400110"/>
          </a:xfrm>
          <a:prstGeom prst="rect">
            <a:avLst/>
          </a:prstGeom>
          <a:noFill/>
        </p:spPr>
        <p:txBody>
          <a:bodyPr wrap="square" rtlCol="0">
            <a:spAutoFit/>
          </a:bodyPr>
          <a:lstStyle/>
          <a:p>
            <a:r>
              <a:rPr lang="en-US" sz="2000" b="1"/>
              <a:t>Ripe Fruits </a:t>
            </a:r>
          </a:p>
        </p:txBody>
      </p:sp>
      <p:sp>
        <p:nvSpPr>
          <p:cNvPr id="12" name="Rectangle 11"/>
          <p:cNvSpPr/>
          <p:nvPr/>
        </p:nvSpPr>
        <p:spPr>
          <a:xfrm>
            <a:off x="0" y="4709412"/>
            <a:ext cx="2706577" cy="21485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fresh open or unopened catkins (males) or small flowers (females) are visible.  Include developing flower buds but not wilted or dried flowers or catkins.</a:t>
            </a:r>
          </a:p>
        </p:txBody>
      </p:sp>
      <p:sp>
        <p:nvSpPr>
          <p:cNvPr id="13" name="Rectangle 12"/>
          <p:cNvSpPr/>
          <p:nvPr/>
        </p:nvSpPr>
        <p:spPr>
          <a:xfrm>
            <a:off x="3244654" y="4696548"/>
            <a:ext cx="2706577" cy="21614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fresh flowers are visible.  Male flowers are open when catkins lengthen and stamens protrude.  Females are open when pistils are visible.</a:t>
            </a:r>
          </a:p>
        </p:txBody>
      </p:sp>
      <p:sp>
        <p:nvSpPr>
          <p:cNvPr id="14" name="Rectangle 13"/>
          <p:cNvSpPr/>
          <p:nvPr/>
        </p:nvSpPr>
        <p:spPr>
          <a:xfrm>
            <a:off x="6365829" y="4709412"/>
            <a:ext cx="2706577" cy="21485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fruits are visible on the plant.  Fruit is a nut covered by a spiny husk (burr) that changes from green to brown to reddish-brown.  Do not include empty husks.</a:t>
            </a:r>
          </a:p>
        </p:txBody>
      </p:sp>
      <p:sp>
        <p:nvSpPr>
          <p:cNvPr id="15" name="Rectangle 14"/>
          <p:cNvSpPr/>
          <p:nvPr/>
        </p:nvSpPr>
        <p:spPr>
          <a:xfrm>
            <a:off x="9485422" y="4670981"/>
            <a:ext cx="2706577" cy="21870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ripe fruits are visible.  Husk has turned brown or reddish-brown and split open to expose the two nuts.  Do not include empty husks.</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893" y="1737447"/>
            <a:ext cx="2692864" cy="2984831"/>
          </a:xfrm>
          <a:prstGeom prst="rect">
            <a:avLst/>
          </a:prstGeom>
          <a:ln w="53975">
            <a:solidFill>
              <a:schemeClr val="tx1"/>
            </a:solidFill>
          </a:ln>
        </p:spPr>
      </p:pic>
      <p:pic>
        <p:nvPicPr>
          <p:cNvPr id="2050" name="Picture 2" descr="Image result for american beech seed">
            <a:extLst>
              <a:ext uri="{FF2B5EF4-FFF2-40B4-BE49-F238E27FC236}">
                <a16:creationId xmlns:a16="http://schemas.microsoft.com/office/drawing/2014/main" id="{60C27381-A806-4646-8504-59A924939E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35" r="15731"/>
          <a:stretch/>
        </p:blipFill>
        <p:spPr bwMode="auto">
          <a:xfrm>
            <a:off x="9428653" y="1822234"/>
            <a:ext cx="2726454" cy="2815255"/>
          </a:xfrm>
          <a:prstGeom prst="rect">
            <a:avLst/>
          </a:prstGeom>
          <a:noFill/>
          <a:ln w="508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404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10"/>
            <a:ext cx="12192000" cy="1325563"/>
          </a:xfrm>
          <a:solidFill>
            <a:srgbClr val="69A243"/>
          </a:solidFill>
        </p:spPr>
        <p:txBody>
          <a:bodyPr/>
          <a:lstStyle/>
          <a:p>
            <a:pPr algn="ctr"/>
            <a:r>
              <a:rPr lang="en-US" dirty="0">
                <a:solidFill>
                  <a:schemeClr val="bg1"/>
                </a:solidFill>
              </a:rPr>
              <a:t>American Hophornbeam (</a:t>
            </a:r>
            <a:r>
              <a:rPr lang="en-US" i="1" dirty="0" err="1">
                <a:solidFill>
                  <a:schemeClr val="bg1"/>
                </a:solidFill>
              </a:rPr>
              <a:t>Ostrya</a:t>
            </a:r>
            <a:r>
              <a:rPr lang="en-US" i="1" dirty="0">
                <a:solidFill>
                  <a:schemeClr val="bg1"/>
                </a:solidFill>
              </a:rPr>
              <a:t> </a:t>
            </a:r>
            <a:r>
              <a:rPr lang="en-US" i="1" dirty="0" err="1">
                <a:solidFill>
                  <a:schemeClr val="bg1"/>
                </a:solidFill>
              </a:rPr>
              <a:t>virginiana</a:t>
            </a:r>
            <a:r>
              <a:rPr lang="en-US" dirty="0">
                <a:solidFill>
                  <a:schemeClr val="bg1"/>
                </a:solidFill>
              </a:rPr>
              <a:t>)</a:t>
            </a:r>
            <a:br>
              <a:rPr lang="en-US" dirty="0">
                <a:solidFill>
                  <a:schemeClr val="bg1"/>
                </a:solidFill>
              </a:rPr>
            </a:br>
            <a:r>
              <a:rPr lang="en-US" sz="3200" dirty="0">
                <a:solidFill>
                  <a:schemeClr val="bg1"/>
                </a:solidFill>
              </a:rPr>
              <a:t>Small, slow-growing, shapely tree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047" y="1828800"/>
            <a:ext cx="5887906" cy="4419600"/>
          </a:xfrm>
          <a:prstGeom prst="rect">
            <a:avLst/>
          </a:prstGeom>
        </p:spPr>
      </p:pic>
    </p:spTree>
    <p:extLst>
      <p:ext uri="{BB962C8B-B14F-4D97-AF65-F5344CB8AC3E}">
        <p14:creationId xmlns:p14="http://schemas.microsoft.com/office/powerpoint/2010/main" val="1846501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035168"/>
          </a:xfrm>
          <a:solidFill>
            <a:srgbClr val="69A243"/>
          </a:solidFill>
        </p:spPr>
        <p:txBody>
          <a:bodyPr/>
          <a:lstStyle/>
          <a:p>
            <a:pPr algn="ctr"/>
            <a:r>
              <a:rPr lang="en-US">
                <a:solidFill>
                  <a:schemeClr val="bg1"/>
                </a:solidFill>
              </a:rPr>
              <a:t>American </a:t>
            </a:r>
            <a:r>
              <a:rPr lang="en-US" err="1">
                <a:solidFill>
                  <a:schemeClr val="bg1"/>
                </a:solidFill>
              </a:rPr>
              <a:t>Hophornbeam</a:t>
            </a:r>
            <a:r>
              <a:rPr lang="en-US">
                <a:solidFill>
                  <a:schemeClr val="bg1"/>
                </a:solidFill>
              </a:rPr>
              <a:t> Identification</a:t>
            </a:r>
          </a:p>
        </p:txBody>
      </p:sp>
      <p:sp>
        <p:nvSpPr>
          <p:cNvPr id="3" name="Content Placeholder 2"/>
          <p:cNvSpPr>
            <a:spLocks noGrp="1"/>
          </p:cNvSpPr>
          <p:nvPr>
            <p:ph idx="1"/>
          </p:nvPr>
        </p:nvSpPr>
        <p:spPr>
          <a:xfrm>
            <a:off x="0" y="1035170"/>
            <a:ext cx="5538158" cy="5822830"/>
          </a:xfrm>
        </p:spPr>
        <p:txBody>
          <a:bodyPr>
            <a:normAutofit fontScale="85000" lnSpcReduction="20000"/>
          </a:bodyPr>
          <a:lstStyle/>
          <a:p>
            <a:r>
              <a:rPr lang="en-US" dirty="0"/>
              <a:t>Leaves </a:t>
            </a:r>
          </a:p>
          <a:p>
            <a:pPr lvl="1"/>
            <a:r>
              <a:rPr lang="en-US" dirty="0"/>
              <a:t>Alternate, elliptical shape &amp; doubly serrated </a:t>
            </a:r>
          </a:p>
          <a:p>
            <a:pPr lvl="1"/>
            <a:r>
              <a:rPr lang="en-US" dirty="0"/>
              <a:t>Prominent veins, drawn-out tip  </a:t>
            </a:r>
          </a:p>
          <a:p>
            <a:r>
              <a:rPr lang="en-US" dirty="0"/>
              <a:t>Twig </a:t>
            </a:r>
          </a:p>
          <a:p>
            <a:pPr lvl="1"/>
            <a:r>
              <a:rPr lang="en-US" dirty="0"/>
              <a:t>Smooth, reddish brown </a:t>
            </a:r>
          </a:p>
          <a:p>
            <a:pPr lvl="1"/>
            <a:r>
              <a:rPr lang="en-US" dirty="0"/>
              <a:t>Egg shaped buds at ends, with green &amp; red-brown scales </a:t>
            </a:r>
          </a:p>
          <a:p>
            <a:r>
              <a:rPr lang="en-US" dirty="0"/>
              <a:t>Bark</a:t>
            </a:r>
          </a:p>
          <a:p>
            <a:pPr lvl="1"/>
            <a:r>
              <a:rPr lang="en-US" dirty="0"/>
              <a:t>Gray-brown  </a:t>
            </a:r>
          </a:p>
          <a:p>
            <a:pPr lvl="1"/>
            <a:r>
              <a:rPr lang="en-US" dirty="0"/>
              <a:t>Young – very flaky, loosely covers spreading branches &amp; upper trunks </a:t>
            </a:r>
          </a:p>
          <a:p>
            <a:pPr lvl="1"/>
            <a:r>
              <a:rPr lang="en-US" dirty="0"/>
              <a:t>Mature – thin vertical strips, slighting shredding at the ends</a:t>
            </a:r>
          </a:p>
          <a:p>
            <a:r>
              <a:rPr lang="en-US" dirty="0"/>
              <a:t>Flower </a:t>
            </a:r>
          </a:p>
          <a:p>
            <a:pPr lvl="1"/>
            <a:r>
              <a:rPr lang="en-US" dirty="0"/>
              <a:t>Catkins - green in summer, brown in winter</a:t>
            </a:r>
          </a:p>
          <a:p>
            <a:r>
              <a:rPr lang="en-US" dirty="0"/>
              <a:t>Fruit</a:t>
            </a:r>
          </a:p>
          <a:p>
            <a:pPr lvl="1"/>
            <a:r>
              <a:rPr lang="en-US" dirty="0"/>
              <a:t>often in clusters of 3, hop-like fruit (lime green in early summer, beige-yellow in midsummer, brown in late summer)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0554" y="1727679"/>
            <a:ext cx="2829465" cy="221890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553" y="3957128"/>
            <a:ext cx="2829465" cy="22644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0019" y="1717135"/>
            <a:ext cx="2829466" cy="22189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9887" y="3936041"/>
            <a:ext cx="2849598" cy="2285521"/>
          </a:xfrm>
          <a:prstGeom prst="rect">
            <a:avLst/>
          </a:prstGeom>
        </p:spPr>
      </p:pic>
    </p:spTree>
    <p:extLst>
      <p:ext uri="{BB962C8B-B14F-4D97-AF65-F5344CB8AC3E}">
        <p14:creationId xmlns:p14="http://schemas.microsoft.com/office/powerpoint/2010/main" val="1075684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49086"/>
          </a:xfrm>
          <a:solidFill>
            <a:srgbClr val="69A243"/>
          </a:solidFill>
        </p:spPr>
        <p:txBody>
          <a:bodyPr/>
          <a:lstStyle/>
          <a:p>
            <a:pPr algn="ctr"/>
            <a:r>
              <a:rPr lang="en-US">
                <a:solidFill>
                  <a:schemeClr val="bg1"/>
                </a:solidFill>
              </a:rPr>
              <a:t>American </a:t>
            </a:r>
            <a:r>
              <a:rPr lang="en-US" dirty="0" err="1">
                <a:solidFill>
                  <a:schemeClr val="bg1"/>
                </a:solidFill>
              </a:rPr>
              <a:t>Hophornbeam</a:t>
            </a:r>
            <a:r>
              <a:rPr lang="en-US" dirty="0">
                <a:solidFill>
                  <a:schemeClr val="bg1"/>
                </a:solidFill>
              </a:rPr>
              <a:t> </a:t>
            </a:r>
            <a:r>
              <a:rPr lang="en-US" dirty="0" err="1">
                <a:solidFill>
                  <a:schemeClr val="bg1"/>
                </a:solidFill>
              </a:rPr>
              <a:t>Phenophases</a:t>
            </a:r>
            <a:r>
              <a:rPr lang="en-US" dirty="0">
                <a:solidFill>
                  <a:schemeClr val="bg1"/>
                </a:solidFill>
              </a:rPr>
              <a:t> </a:t>
            </a:r>
          </a:p>
        </p:txBody>
      </p:sp>
      <p:sp>
        <p:nvSpPr>
          <p:cNvPr id="3" name="Rectangle 2"/>
          <p:cNvSpPr/>
          <p:nvPr/>
        </p:nvSpPr>
        <p:spPr>
          <a:xfrm>
            <a:off x="0" y="4158344"/>
            <a:ext cx="2786741"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breaking leaf buds visible.  A leaf bud is considered ”breaking” once a green leaf tip is visible at the end of the bud but before the first leaf from the bud has unfolded to expose the leaf stalk.   </a:t>
            </a:r>
          </a:p>
        </p:txBody>
      </p:sp>
      <p:sp>
        <p:nvSpPr>
          <p:cNvPr id="4" name="Rectangle 3"/>
          <p:cNvSpPr/>
          <p:nvPr/>
        </p:nvSpPr>
        <p:spPr>
          <a:xfrm>
            <a:off x="3145972" y="4158344"/>
            <a:ext cx="2786741"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unfolded leaves visible.  A leaf is considered ”unfolded” once its entire length has emerged from a break bud so that the leaf stalk is visible at its attachment to the stem.  Do not include fully dried or dead leaves.</a:t>
            </a:r>
          </a:p>
        </p:txBody>
      </p:sp>
      <p:sp>
        <p:nvSpPr>
          <p:cNvPr id="5" name="Rectangle 4"/>
          <p:cNvSpPr/>
          <p:nvPr/>
        </p:nvSpPr>
        <p:spPr>
          <a:xfrm>
            <a:off x="6291944" y="4158344"/>
            <a:ext cx="2786741"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Most leaves are not full size and are still growing larger.  Do not include new leaves that continue to emerge at the ends of elongating stems through the growing season. </a:t>
            </a:r>
          </a:p>
        </p:txBody>
      </p:sp>
      <p:sp>
        <p:nvSpPr>
          <p:cNvPr id="6" name="Rectangle 5"/>
          <p:cNvSpPr/>
          <p:nvPr/>
        </p:nvSpPr>
        <p:spPr>
          <a:xfrm>
            <a:off x="9405259" y="4158344"/>
            <a:ext cx="2786741"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leaves (including recently fallen) have turned to late-season color or changed due to drought or pests.  Do not included fully dried or dead leaves. </a:t>
            </a:r>
          </a:p>
        </p:txBody>
      </p:sp>
      <p:sp>
        <p:nvSpPr>
          <p:cNvPr id="8" name="TextBox 7"/>
          <p:cNvSpPr txBox="1"/>
          <p:nvPr/>
        </p:nvSpPr>
        <p:spPr>
          <a:xfrm>
            <a:off x="427926" y="834618"/>
            <a:ext cx="2286002" cy="400110"/>
          </a:xfrm>
          <a:prstGeom prst="rect">
            <a:avLst/>
          </a:prstGeom>
          <a:noFill/>
        </p:spPr>
        <p:txBody>
          <a:bodyPr wrap="square" rtlCol="0">
            <a:spAutoFit/>
          </a:bodyPr>
          <a:lstStyle/>
          <a:p>
            <a:r>
              <a:rPr lang="en-US" sz="2000" b="1" dirty="0"/>
              <a:t>Breaking Leaf Bud </a:t>
            </a:r>
          </a:p>
        </p:txBody>
      </p:sp>
      <p:sp>
        <p:nvSpPr>
          <p:cNvPr id="9" name="TextBox 8"/>
          <p:cNvSpPr txBox="1"/>
          <p:nvPr/>
        </p:nvSpPr>
        <p:spPr>
          <a:xfrm>
            <a:off x="3984169" y="824334"/>
            <a:ext cx="1110343" cy="400110"/>
          </a:xfrm>
          <a:prstGeom prst="rect">
            <a:avLst/>
          </a:prstGeom>
          <a:noFill/>
        </p:spPr>
        <p:txBody>
          <a:bodyPr wrap="square" rtlCol="0">
            <a:spAutoFit/>
          </a:bodyPr>
          <a:lstStyle/>
          <a:p>
            <a:r>
              <a:rPr lang="en-US" sz="2000" b="1" dirty="0"/>
              <a:t>Leaves </a:t>
            </a:r>
          </a:p>
        </p:txBody>
      </p:sp>
      <p:sp>
        <p:nvSpPr>
          <p:cNvPr id="10" name="TextBox 9"/>
          <p:cNvSpPr txBox="1"/>
          <p:nvPr/>
        </p:nvSpPr>
        <p:spPr>
          <a:xfrm>
            <a:off x="6477883" y="824334"/>
            <a:ext cx="2373085" cy="400110"/>
          </a:xfrm>
          <a:prstGeom prst="rect">
            <a:avLst/>
          </a:prstGeom>
          <a:noFill/>
        </p:spPr>
        <p:txBody>
          <a:bodyPr wrap="square" rtlCol="0">
            <a:spAutoFit/>
          </a:bodyPr>
          <a:lstStyle/>
          <a:p>
            <a:r>
              <a:rPr lang="en-US" sz="2000" b="1" dirty="0"/>
              <a:t>Increasing Leaf Size </a:t>
            </a:r>
          </a:p>
        </p:txBody>
      </p:sp>
      <p:sp>
        <p:nvSpPr>
          <p:cNvPr id="11" name="TextBox 10"/>
          <p:cNvSpPr txBox="1"/>
          <p:nvPr/>
        </p:nvSpPr>
        <p:spPr>
          <a:xfrm>
            <a:off x="9884229" y="851748"/>
            <a:ext cx="1828799" cy="400110"/>
          </a:xfrm>
          <a:prstGeom prst="rect">
            <a:avLst/>
          </a:prstGeom>
          <a:noFill/>
        </p:spPr>
        <p:txBody>
          <a:bodyPr wrap="square" rtlCol="0">
            <a:spAutoFit/>
          </a:bodyPr>
          <a:lstStyle/>
          <a:p>
            <a:r>
              <a:rPr lang="en-US" sz="2000" b="1" dirty="0"/>
              <a:t>Colored Leaves </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747" y="1224444"/>
            <a:ext cx="2703189" cy="2933900"/>
          </a:xfrm>
          <a:prstGeom prst="rect">
            <a:avLst/>
          </a:prstGeom>
          <a:ln w="53975">
            <a:solidFill>
              <a:schemeClr val="tx1"/>
            </a:solidFill>
          </a:ln>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703" y="1224444"/>
            <a:ext cx="2745850" cy="2933900"/>
          </a:xfrm>
          <a:prstGeom prst="rect">
            <a:avLst/>
          </a:prstGeom>
          <a:ln w="53975">
            <a:solidFill>
              <a:schemeClr val="tx1"/>
            </a:solid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949" y="1254519"/>
            <a:ext cx="2746730" cy="2933900"/>
          </a:xfrm>
          <a:prstGeom prst="rect">
            <a:avLst/>
          </a:prstGeom>
          <a:ln w="53975">
            <a:solidFill>
              <a:schemeClr val="tx1"/>
            </a:solidFill>
          </a:ln>
        </p:spPr>
      </p:pic>
      <p:pic>
        <p:nvPicPr>
          <p:cNvPr id="16" name="Picture 15">
            <a:extLst>
              <a:ext uri="{FF2B5EF4-FFF2-40B4-BE49-F238E27FC236}">
                <a16:creationId xmlns:a16="http://schemas.microsoft.com/office/drawing/2014/main" id="{66011803-7FBF-4E89-BF25-667D738491E4}"/>
              </a:ext>
            </a:extLst>
          </p:cNvPr>
          <p:cNvPicPr>
            <a:picLocks noChangeAspect="1"/>
          </p:cNvPicPr>
          <p:nvPr/>
        </p:nvPicPr>
        <p:blipFill rotWithShape="1">
          <a:blip r:embed="rId5">
            <a:extLst>
              <a:ext uri="{28A0092B-C50C-407E-A947-70E740481C1C}">
                <a14:useLocalDpi xmlns:a14="http://schemas.microsoft.com/office/drawing/2010/main" val="0"/>
              </a:ext>
            </a:extLst>
          </a:blip>
          <a:srcRect l="35397" t="42540" r="24603"/>
          <a:stretch/>
        </p:blipFill>
        <p:spPr>
          <a:xfrm>
            <a:off x="48763" y="1209406"/>
            <a:ext cx="2743202" cy="2963975"/>
          </a:xfrm>
          <a:prstGeom prst="rect">
            <a:avLst/>
          </a:prstGeom>
          <a:ln w="47625">
            <a:solidFill>
              <a:schemeClr val="tx1"/>
            </a:solidFill>
          </a:ln>
        </p:spPr>
      </p:pic>
    </p:spTree>
    <p:extLst>
      <p:ext uri="{BB962C8B-B14F-4D97-AF65-F5344CB8AC3E}">
        <p14:creationId xmlns:p14="http://schemas.microsoft.com/office/powerpoint/2010/main" val="1847107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86"/>
            <a:ext cx="12192000" cy="631370"/>
          </a:xfrm>
          <a:solidFill>
            <a:srgbClr val="69A243"/>
          </a:solidFill>
        </p:spPr>
        <p:txBody>
          <a:bodyPr>
            <a:normAutofit fontScale="90000"/>
          </a:bodyPr>
          <a:lstStyle/>
          <a:p>
            <a:pPr algn="ctr"/>
            <a:r>
              <a:rPr lang="en-US">
                <a:solidFill>
                  <a:schemeClr val="bg1"/>
                </a:solidFill>
              </a:rPr>
              <a:t>American </a:t>
            </a:r>
            <a:r>
              <a:rPr lang="en-US" err="1">
                <a:solidFill>
                  <a:schemeClr val="bg1"/>
                </a:solidFill>
              </a:rPr>
              <a:t>Hophornbeam</a:t>
            </a:r>
            <a:r>
              <a:rPr lang="en-US">
                <a:solidFill>
                  <a:schemeClr val="bg1"/>
                </a:solidFill>
              </a:rPr>
              <a:t> </a:t>
            </a:r>
            <a:r>
              <a:rPr lang="en-US" err="1">
                <a:solidFill>
                  <a:schemeClr val="bg1"/>
                </a:solidFill>
              </a:rPr>
              <a:t>Phenophases</a:t>
            </a:r>
            <a:r>
              <a:rPr lang="en-US">
                <a:solidFill>
                  <a:schemeClr val="bg1"/>
                </a:solidFill>
              </a:rPr>
              <a:t> </a:t>
            </a:r>
          </a:p>
        </p:txBody>
      </p:sp>
      <p:sp>
        <p:nvSpPr>
          <p:cNvPr id="3" name="Rectangle 2"/>
          <p:cNvSpPr/>
          <p:nvPr/>
        </p:nvSpPr>
        <p:spPr>
          <a:xfrm>
            <a:off x="0" y="4158344"/>
            <a:ext cx="2786741"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One or more open or </a:t>
            </a:r>
          </a:p>
          <a:p>
            <a:pPr algn="ctr"/>
            <a:r>
              <a:rPr lang="en-US" dirty="0">
                <a:solidFill>
                  <a:schemeClr val="tx1"/>
                </a:solidFill>
              </a:rPr>
              <a:t>unopened flowers/flower buds visible.  Include flower buds that are swelling or expanding.  Do not include tightly closed and dormant flowers.  Do not include wilted or dried flowers.</a:t>
            </a:r>
          </a:p>
          <a:p>
            <a:pPr algn="ctr"/>
            <a:endParaRPr lang="en-US" dirty="0"/>
          </a:p>
        </p:txBody>
      </p:sp>
      <p:sp>
        <p:nvSpPr>
          <p:cNvPr id="4" name="Rectangle 3"/>
          <p:cNvSpPr/>
          <p:nvPr/>
        </p:nvSpPr>
        <p:spPr>
          <a:xfrm>
            <a:off x="3145971" y="4158344"/>
            <a:ext cx="2786741"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open flowers visible.  Flowers are considered “open” when the reproductive parts are visible between or within unfolded or open flower parts.  Do not include wilted or dried flowers.</a:t>
            </a:r>
          </a:p>
        </p:txBody>
      </p:sp>
      <p:sp>
        <p:nvSpPr>
          <p:cNvPr id="5" name="Rectangle 4"/>
          <p:cNvSpPr/>
          <p:nvPr/>
        </p:nvSpPr>
        <p:spPr>
          <a:xfrm>
            <a:off x="6291943" y="4181376"/>
            <a:ext cx="2786741" cy="26766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fruits are visible.  Fruits are hop-like and normally come in clusters of 3. Unripe fruits are lime green to beige-yellow in color.  </a:t>
            </a:r>
          </a:p>
        </p:txBody>
      </p:sp>
      <p:sp>
        <p:nvSpPr>
          <p:cNvPr id="6" name="Rectangle 5"/>
          <p:cNvSpPr/>
          <p:nvPr/>
        </p:nvSpPr>
        <p:spPr>
          <a:xfrm>
            <a:off x="9405259" y="4158344"/>
            <a:ext cx="2786741"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ripe fruits are visible.  Fruits are ripe after they have turned tan or brownish and readily drop from the tree when touched.  Do not include immature fallen fruits. </a:t>
            </a:r>
          </a:p>
        </p:txBody>
      </p:sp>
      <p:sp>
        <p:nvSpPr>
          <p:cNvPr id="7" name="TextBox 6"/>
          <p:cNvSpPr txBox="1"/>
          <p:nvPr/>
        </p:nvSpPr>
        <p:spPr>
          <a:xfrm>
            <a:off x="7217227" y="656727"/>
            <a:ext cx="936172" cy="400110"/>
          </a:xfrm>
          <a:prstGeom prst="rect">
            <a:avLst/>
          </a:prstGeom>
          <a:noFill/>
        </p:spPr>
        <p:txBody>
          <a:bodyPr wrap="square" rtlCol="0">
            <a:spAutoFit/>
          </a:bodyPr>
          <a:lstStyle/>
          <a:p>
            <a:r>
              <a:rPr lang="en-US" sz="2000" b="1" dirty="0"/>
              <a:t>Fruits</a:t>
            </a:r>
            <a:r>
              <a:rPr lang="en-US" b="1" dirty="0"/>
              <a:t> </a:t>
            </a:r>
          </a:p>
        </p:txBody>
      </p:sp>
      <p:sp>
        <p:nvSpPr>
          <p:cNvPr id="8" name="TextBox 7"/>
          <p:cNvSpPr txBox="1"/>
          <p:nvPr/>
        </p:nvSpPr>
        <p:spPr>
          <a:xfrm>
            <a:off x="9989189" y="656727"/>
            <a:ext cx="1589315" cy="400110"/>
          </a:xfrm>
          <a:prstGeom prst="rect">
            <a:avLst/>
          </a:prstGeom>
          <a:noFill/>
        </p:spPr>
        <p:txBody>
          <a:bodyPr wrap="square" rtlCol="0">
            <a:spAutoFit/>
          </a:bodyPr>
          <a:lstStyle/>
          <a:p>
            <a:r>
              <a:rPr lang="en-US" sz="2000" b="1" dirty="0"/>
              <a:t>Ripe Fruits </a:t>
            </a:r>
          </a:p>
        </p:txBody>
      </p:sp>
      <p:sp>
        <p:nvSpPr>
          <p:cNvPr id="9" name="TextBox 8"/>
          <p:cNvSpPr txBox="1"/>
          <p:nvPr/>
        </p:nvSpPr>
        <p:spPr>
          <a:xfrm>
            <a:off x="27214" y="656727"/>
            <a:ext cx="2764971" cy="400110"/>
          </a:xfrm>
          <a:prstGeom prst="rect">
            <a:avLst/>
          </a:prstGeom>
          <a:noFill/>
        </p:spPr>
        <p:txBody>
          <a:bodyPr wrap="square" rtlCol="0">
            <a:spAutoFit/>
          </a:bodyPr>
          <a:lstStyle/>
          <a:p>
            <a:r>
              <a:rPr lang="en-US" sz="2000" b="1" dirty="0"/>
              <a:t>Flowers or Flower Buds</a:t>
            </a:r>
          </a:p>
        </p:txBody>
      </p:sp>
      <p:sp>
        <p:nvSpPr>
          <p:cNvPr id="10" name="TextBox 9"/>
          <p:cNvSpPr txBox="1"/>
          <p:nvPr/>
        </p:nvSpPr>
        <p:spPr>
          <a:xfrm>
            <a:off x="3660321" y="656727"/>
            <a:ext cx="1670956" cy="400110"/>
          </a:xfrm>
          <a:prstGeom prst="rect">
            <a:avLst/>
          </a:prstGeom>
          <a:noFill/>
        </p:spPr>
        <p:txBody>
          <a:bodyPr wrap="square" rtlCol="0">
            <a:spAutoFit/>
          </a:bodyPr>
          <a:lstStyle/>
          <a:p>
            <a:r>
              <a:rPr lang="en-US" sz="2000" b="1" dirty="0"/>
              <a:t>Open Flowers </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5259" y="1194369"/>
            <a:ext cx="2757176" cy="2963975"/>
          </a:xfrm>
          <a:prstGeom prst="rect">
            <a:avLst/>
          </a:prstGeom>
          <a:ln w="53975">
            <a:solidFill>
              <a:schemeClr val="tx1"/>
            </a:solidFill>
          </a:ln>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13" y="1194370"/>
            <a:ext cx="2764971" cy="3036460"/>
          </a:xfrm>
          <a:prstGeom prst="rect">
            <a:avLst/>
          </a:prstGeom>
          <a:ln w="53975">
            <a:solidFill>
              <a:schemeClr val="tx1"/>
            </a:solidFill>
          </a:ln>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16736"/>
          <a:stretch/>
        </p:blipFill>
        <p:spPr>
          <a:xfrm>
            <a:off x="27214" y="1194369"/>
            <a:ext cx="2737754" cy="2927732"/>
          </a:xfrm>
          <a:prstGeom prst="rect">
            <a:avLst/>
          </a:prstGeom>
          <a:ln w="53975">
            <a:solidFill>
              <a:schemeClr val="tx1"/>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6855" y="1194368"/>
            <a:ext cx="2764971" cy="2963975"/>
          </a:xfrm>
          <a:prstGeom prst="rect">
            <a:avLst/>
          </a:prstGeom>
          <a:ln w="53975">
            <a:solidFill>
              <a:schemeClr val="tx1"/>
            </a:solidFill>
          </a:ln>
        </p:spPr>
      </p:pic>
    </p:spTree>
    <p:extLst>
      <p:ext uri="{BB962C8B-B14F-4D97-AF65-F5344CB8AC3E}">
        <p14:creationId xmlns:p14="http://schemas.microsoft.com/office/powerpoint/2010/main" val="661808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lstStyle/>
          <a:p>
            <a:pPr algn="ctr"/>
            <a:r>
              <a:rPr lang="en-US">
                <a:solidFill>
                  <a:schemeClr val="bg1"/>
                </a:solidFill>
              </a:rPr>
              <a:t>Registering for Nature’s Notebook 	</a:t>
            </a:r>
          </a:p>
        </p:txBody>
      </p:sp>
      <p:sp>
        <p:nvSpPr>
          <p:cNvPr id="3" name="Content Placeholder 2"/>
          <p:cNvSpPr>
            <a:spLocks noGrp="1"/>
          </p:cNvSpPr>
          <p:nvPr>
            <p:ph idx="1"/>
          </p:nvPr>
        </p:nvSpPr>
        <p:spPr>
          <a:xfrm>
            <a:off x="726141" y="1690688"/>
            <a:ext cx="10627659" cy="5167312"/>
          </a:xfrm>
        </p:spPr>
        <p:txBody>
          <a:bodyPr/>
          <a:lstStyle/>
          <a:p>
            <a:r>
              <a:rPr lang="en-US" dirty="0"/>
              <a:t>Data is entered in real-time using the Nature’s Notebook app on your smartphone.</a:t>
            </a:r>
          </a:p>
          <a:p>
            <a:r>
              <a:rPr lang="en-US" dirty="0"/>
              <a:t>After downloading the Nature’s Notebook app, you must create an account through the USA National Phenology Network website:</a:t>
            </a:r>
            <a:r>
              <a:rPr lang="en-US" sz="2600" dirty="0"/>
              <a:t> </a:t>
            </a:r>
            <a:r>
              <a:rPr lang="en-US" sz="3200" dirty="0">
                <a:hlinkClick r:id="rId2"/>
              </a:rPr>
              <a:t>www.usanpn.org</a:t>
            </a:r>
            <a:r>
              <a:rPr lang="en-US" sz="3200" dirty="0"/>
              <a:t>.</a:t>
            </a:r>
          </a:p>
          <a:p>
            <a:r>
              <a:rPr lang="en-US" dirty="0"/>
              <a:t>Once on the homepage of </a:t>
            </a:r>
          </a:p>
          <a:p>
            <a:pPr marL="0" indent="0">
              <a:buNone/>
            </a:pPr>
            <a:r>
              <a:rPr lang="en-US" dirty="0"/>
              <a:t>   the website, click on </a:t>
            </a:r>
          </a:p>
          <a:p>
            <a:pPr marL="0" indent="0">
              <a:buNone/>
            </a:pPr>
            <a:r>
              <a:rPr lang="en-US" b="1" i="1" dirty="0"/>
              <a:t>   Nature’s Notebook Home </a:t>
            </a:r>
          </a:p>
          <a:p>
            <a:pPr marL="0" indent="0">
              <a:buNone/>
            </a:pPr>
            <a:r>
              <a:rPr lang="en-US" dirty="0"/>
              <a:t>   at the top of the page.</a:t>
            </a:r>
          </a:p>
          <a:p>
            <a:endParaRPr lang="en-US" sz="2400" dirty="0"/>
          </a:p>
        </p:txBody>
      </p:sp>
      <p:grpSp>
        <p:nvGrpSpPr>
          <p:cNvPr id="7" name="Group 6"/>
          <p:cNvGrpSpPr/>
          <p:nvPr/>
        </p:nvGrpSpPr>
        <p:grpSpPr>
          <a:xfrm>
            <a:off x="5011690" y="3557016"/>
            <a:ext cx="6732667" cy="2996722"/>
            <a:chOff x="510988" y="381001"/>
            <a:chExt cx="8310283" cy="4616824"/>
          </a:xfrm>
        </p:grpSpPr>
        <p:pic>
          <p:nvPicPr>
            <p:cNvPr id="8" name="Picture 7"/>
            <p:cNvPicPr>
              <a:picLocks noChangeAspect="1" noChangeArrowheads="1"/>
            </p:cNvPicPr>
            <p:nvPr/>
          </p:nvPicPr>
          <p:blipFill rotWithShape="1">
            <a:blip r:embed="rId3" cstate="print"/>
            <a:srcRect l="14448" t="6296" r="15124" b="24112"/>
            <a:stretch/>
          </p:blipFill>
          <p:spPr bwMode="auto">
            <a:xfrm>
              <a:off x="510988" y="381001"/>
              <a:ext cx="8310283" cy="4616824"/>
            </a:xfrm>
            <a:prstGeom prst="rect">
              <a:avLst/>
            </a:prstGeom>
            <a:noFill/>
            <a:ln w="9525">
              <a:noFill/>
              <a:miter lim="800000"/>
              <a:headEnd/>
              <a:tailEnd/>
            </a:ln>
          </p:spPr>
        </p:pic>
        <p:sp>
          <p:nvSpPr>
            <p:cNvPr id="9" name="Oval 8"/>
            <p:cNvSpPr/>
            <p:nvPr/>
          </p:nvSpPr>
          <p:spPr>
            <a:xfrm>
              <a:off x="4800600" y="457200"/>
              <a:ext cx="1752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25779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10"/>
            <a:ext cx="12192000" cy="1325563"/>
          </a:xfrm>
          <a:solidFill>
            <a:srgbClr val="69A243"/>
          </a:solidFill>
        </p:spPr>
        <p:txBody>
          <a:bodyPr>
            <a:normAutofit/>
          </a:bodyPr>
          <a:lstStyle/>
          <a:p>
            <a:pPr algn="ctr"/>
            <a:r>
              <a:rPr lang="en-US" dirty="0">
                <a:solidFill>
                  <a:schemeClr val="bg1"/>
                </a:solidFill>
              </a:rPr>
              <a:t>Eastern Hemlock (</a:t>
            </a:r>
            <a:r>
              <a:rPr lang="en-US" i="1" dirty="0" err="1">
                <a:solidFill>
                  <a:schemeClr val="bg1"/>
                </a:solidFill>
              </a:rPr>
              <a:t>Tsuga</a:t>
            </a:r>
            <a:r>
              <a:rPr lang="en-US" i="1" dirty="0">
                <a:solidFill>
                  <a:schemeClr val="bg1"/>
                </a:solidFill>
              </a:rPr>
              <a:t> canadensis</a:t>
            </a:r>
            <a:r>
              <a:rPr lang="en-US" dirty="0">
                <a:solidFill>
                  <a:schemeClr val="bg1"/>
                </a:solidFill>
              </a:rPr>
              <a:t>)</a:t>
            </a:r>
            <a:br>
              <a:rPr lang="en-US" dirty="0">
                <a:solidFill>
                  <a:schemeClr val="bg1"/>
                </a:solidFill>
              </a:rPr>
            </a:br>
            <a:r>
              <a:rPr lang="en-US" sz="3600" dirty="0">
                <a:solidFill>
                  <a:schemeClr val="bg1"/>
                </a:solidFill>
              </a:rPr>
              <a:t>Conifer with heavily foliaged and upsweeping branches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920" y="1609344"/>
            <a:ext cx="4117848" cy="4901184"/>
          </a:xfrm>
          <a:prstGeom prst="rect">
            <a:avLst/>
          </a:prstGeom>
        </p:spPr>
      </p:pic>
    </p:spTree>
    <p:extLst>
      <p:ext uri="{BB962C8B-B14F-4D97-AF65-F5344CB8AC3E}">
        <p14:creationId xmlns:p14="http://schemas.microsoft.com/office/powerpoint/2010/main" val="30670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6171"/>
          </a:xfrm>
          <a:solidFill>
            <a:srgbClr val="69A243"/>
          </a:solidFill>
        </p:spPr>
        <p:txBody>
          <a:bodyPr/>
          <a:lstStyle/>
          <a:p>
            <a:pPr algn="ctr"/>
            <a:r>
              <a:rPr lang="en-US">
                <a:solidFill>
                  <a:schemeClr val="bg1"/>
                </a:solidFill>
              </a:rPr>
              <a:t>Eastern Hemlock Identification </a:t>
            </a:r>
          </a:p>
        </p:txBody>
      </p:sp>
      <p:sp>
        <p:nvSpPr>
          <p:cNvPr id="3" name="Content Placeholder 2"/>
          <p:cNvSpPr>
            <a:spLocks noGrp="1"/>
          </p:cNvSpPr>
          <p:nvPr>
            <p:ph idx="1"/>
          </p:nvPr>
        </p:nvSpPr>
        <p:spPr>
          <a:xfrm>
            <a:off x="228600" y="1110343"/>
            <a:ext cx="6128657" cy="5747657"/>
          </a:xfrm>
        </p:spPr>
        <p:txBody>
          <a:bodyPr>
            <a:normAutofit fontScale="85000" lnSpcReduction="20000"/>
          </a:bodyPr>
          <a:lstStyle/>
          <a:p>
            <a:r>
              <a:rPr lang="en-US" dirty="0"/>
              <a:t>Leaves </a:t>
            </a:r>
          </a:p>
          <a:p>
            <a:pPr lvl="1"/>
            <a:r>
              <a:rPr lang="en-US" dirty="0"/>
              <a:t>Evergreen, flat, single needles</a:t>
            </a:r>
          </a:p>
          <a:p>
            <a:pPr lvl="1"/>
            <a:r>
              <a:rPr lang="en-US" dirty="0"/>
              <a:t>Taper to a dull point </a:t>
            </a:r>
          </a:p>
          <a:p>
            <a:pPr lvl="1"/>
            <a:r>
              <a:rPr lang="en-US" dirty="0"/>
              <a:t>Shiny, dark green above, 2 lines of white stomata below </a:t>
            </a:r>
          </a:p>
          <a:p>
            <a:r>
              <a:rPr lang="en-US" dirty="0"/>
              <a:t>Twig </a:t>
            </a:r>
          </a:p>
          <a:p>
            <a:pPr lvl="1"/>
            <a:r>
              <a:rPr lang="en-US" dirty="0"/>
              <a:t>Slender, gray-brown in color </a:t>
            </a:r>
          </a:p>
          <a:p>
            <a:pPr lvl="1"/>
            <a:r>
              <a:rPr lang="en-US" dirty="0"/>
              <a:t>Buds are very small </a:t>
            </a:r>
          </a:p>
          <a:p>
            <a:r>
              <a:rPr lang="en-US" dirty="0"/>
              <a:t>Bark </a:t>
            </a:r>
          </a:p>
          <a:p>
            <a:pPr lvl="1"/>
            <a:r>
              <a:rPr lang="en-US" dirty="0"/>
              <a:t>Young – gray-brown, smooth then turning scaly </a:t>
            </a:r>
          </a:p>
          <a:p>
            <a:pPr lvl="1"/>
            <a:r>
              <a:rPr lang="en-US" dirty="0"/>
              <a:t>Mature – red-brown with wide ridges and furrows </a:t>
            </a:r>
          </a:p>
          <a:p>
            <a:pPr lvl="2"/>
            <a:r>
              <a:rPr lang="en-US" dirty="0"/>
              <a:t>Obvious purple streaks when cut or broken</a:t>
            </a:r>
          </a:p>
          <a:p>
            <a:r>
              <a:rPr lang="en-US" dirty="0"/>
              <a:t>Flower </a:t>
            </a:r>
          </a:p>
          <a:p>
            <a:pPr lvl="1"/>
            <a:r>
              <a:rPr lang="en-US" dirty="0"/>
              <a:t>Males – small, round, &amp; yellow </a:t>
            </a:r>
          </a:p>
          <a:p>
            <a:pPr lvl="1"/>
            <a:r>
              <a:rPr lang="en-US" dirty="0"/>
              <a:t>Females – light green at the branch tips </a:t>
            </a:r>
          </a:p>
          <a:p>
            <a:r>
              <a:rPr lang="en-US" dirty="0"/>
              <a:t>Fruit </a:t>
            </a:r>
          </a:p>
          <a:p>
            <a:pPr lvl="1"/>
            <a:r>
              <a:rPr lang="en-US" dirty="0"/>
              <a:t>Small, egg-shaped light-brown cone </a:t>
            </a:r>
          </a:p>
          <a:p>
            <a:pPr lvl="1"/>
            <a:r>
              <a:rPr lang="en-US" dirty="0"/>
              <a:t>Rounded scales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7690" y="950685"/>
            <a:ext cx="2544536" cy="17707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7220" y="968604"/>
            <a:ext cx="2587587" cy="17528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3661" y="2721429"/>
            <a:ext cx="2587587" cy="22011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690" y="4686077"/>
            <a:ext cx="2559530" cy="217192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6656" y="4686076"/>
            <a:ext cx="2618150" cy="217192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5965" y="2696541"/>
            <a:ext cx="2588841" cy="1989535"/>
          </a:xfrm>
          <a:prstGeom prst="rect">
            <a:avLst/>
          </a:prstGeom>
        </p:spPr>
      </p:pic>
    </p:spTree>
    <p:extLst>
      <p:ext uri="{BB962C8B-B14F-4D97-AF65-F5344CB8AC3E}">
        <p14:creationId xmlns:p14="http://schemas.microsoft.com/office/powerpoint/2010/main" val="1201945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925"/>
            <a:ext cx="12192000" cy="1006579"/>
          </a:xfrm>
          <a:solidFill>
            <a:srgbClr val="69A243"/>
          </a:solidFill>
        </p:spPr>
        <p:txBody>
          <a:bodyPr/>
          <a:lstStyle/>
          <a:p>
            <a:pPr algn="ctr"/>
            <a:r>
              <a:rPr lang="en-US">
                <a:solidFill>
                  <a:schemeClr val="bg1"/>
                </a:solidFill>
              </a:rPr>
              <a:t>Eastern Hemlock </a:t>
            </a:r>
            <a:r>
              <a:rPr lang="en-US" dirty="0" err="1">
                <a:solidFill>
                  <a:schemeClr val="bg1"/>
                </a:solidFill>
              </a:rPr>
              <a:t>Phenophases</a:t>
            </a:r>
            <a:r>
              <a:rPr lang="en-US" dirty="0">
                <a:solidFill>
                  <a:schemeClr val="bg1"/>
                </a:solidFill>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057" y="1406689"/>
            <a:ext cx="2761716" cy="286239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097" y="1406689"/>
            <a:ext cx="2761716" cy="2862392"/>
          </a:xfrm>
          <a:prstGeom prst="rect">
            <a:avLst/>
          </a:prstGeom>
        </p:spPr>
      </p:pic>
      <p:sp>
        <p:nvSpPr>
          <p:cNvPr id="9" name="TextBox 8"/>
          <p:cNvSpPr txBox="1"/>
          <p:nvPr/>
        </p:nvSpPr>
        <p:spPr>
          <a:xfrm>
            <a:off x="307704" y="1178709"/>
            <a:ext cx="2569029" cy="400110"/>
          </a:xfrm>
          <a:prstGeom prst="rect">
            <a:avLst/>
          </a:prstGeom>
          <a:noFill/>
        </p:spPr>
        <p:txBody>
          <a:bodyPr wrap="square" rtlCol="0">
            <a:spAutoFit/>
          </a:bodyPr>
          <a:lstStyle/>
          <a:p>
            <a:r>
              <a:rPr lang="en-US" sz="2000" b="1" dirty="0"/>
              <a:t>Breaking Needle Buds </a:t>
            </a:r>
          </a:p>
        </p:txBody>
      </p:sp>
      <p:sp>
        <p:nvSpPr>
          <p:cNvPr id="10" name="TextBox 9"/>
          <p:cNvSpPr txBox="1"/>
          <p:nvPr/>
        </p:nvSpPr>
        <p:spPr>
          <a:xfrm>
            <a:off x="3655249" y="1006579"/>
            <a:ext cx="1763487" cy="400110"/>
          </a:xfrm>
          <a:prstGeom prst="rect">
            <a:avLst/>
          </a:prstGeom>
          <a:noFill/>
        </p:spPr>
        <p:txBody>
          <a:bodyPr wrap="square" rtlCol="0">
            <a:spAutoFit/>
          </a:bodyPr>
          <a:lstStyle/>
          <a:p>
            <a:r>
              <a:rPr lang="en-US" sz="2000" b="1" dirty="0"/>
              <a:t>Young Needles </a:t>
            </a:r>
          </a:p>
        </p:txBody>
      </p:sp>
      <p:sp>
        <p:nvSpPr>
          <p:cNvPr id="11" name="TextBox 10"/>
          <p:cNvSpPr txBox="1"/>
          <p:nvPr/>
        </p:nvSpPr>
        <p:spPr>
          <a:xfrm>
            <a:off x="6897289" y="1006579"/>
            <a:ext cx="1589314" cy="400110"/>
          </a:xfrm>
          <a:prstGeom prst="rect">
            <a:avLst/>
          </a:prstGeom>
          <a:noFill/>
        </p:spPr>
        <p:txBody>
          <a:bodyPr wrap="square" rtlCol="0">
            <a:spAutoFit/>
          </a:bodyPr>
          <a:lstStyle/>
          <a:p>
            <a:r>
              <a:rPr lang="en-US" sz="2000" b="1" dirty="0"/>
              <a:t>Pollen Cones </a:t>
            </a:r>
          </a:p>
        </p:txBody>
      </p:sp>
      <p:sp>
        <p:nvSpPr>
          <p:cNvPr id="12" name="TextBox 11"/>
          <p:cNvSpPr txBox="1"/>
          <p:nvPr/>
        </p:nvSpPr>
        <p:spPr>
          <a:xfrm>
            <a:off x="9722758" y="1006579"/>
            <a:ext cx="2264228" cy="400110"/>
          </a:xfrm>
          <a:prstGeom prst="rect">
            <a:avLst/>
          </a:prstGeom>
          <a:noFill/>
        </p:spPr>
        <p:txBody>
          <a:bodyPr wrap="square" rtlCol="0">
            <a:spAutoFit/>
          </a:bodyPr>
          <a:lstStyle/>
          <a:p>
            <a:r>
              <a:rPr lang="en-US" sz="2000" b="1" dirty="0"/>
              <a:t>Open Pollen Cones </a:t>
            </a:r>
          </a:p>
        </p:txBody>
      </p:sp>
      <p:sp>
        <p:nvSpPr>
          <p:cNvPr id="13" name="Rectangle 12"/>
          <p:cNvSpPr/>
          <p:nvPr/>
        </p:nvSpPr>
        <p:spPr>
          <a:xfrm>
            <a:off x="0" y="4245429"/>
            <a:ext cx="2876733" cy="2612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breaking needle buds visible.  A needle bud is ”breaking” once a green needle tip is visible at the end of the bud but before the first needle from the bud has unfolded and spread away at an angle.</a:t>
            </a:r>
          </a:p>
        </p:txBody>
      </p:sp>
      <p:sp>
        <p:nvSpPr>
          <p:cNvPr id="14" name="Rectangle 13"/>
          <p:cNvSpPr/>
          <p:nvPr/>
        </p:nvSpPr>
        <p:spPr>
          <a:xfrm>
            <a:off x="3220715" y="4245429"/>
            <a:ext cx="2761716" cy="2612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young open needles visible.  A “young” unfolded needle has spread away from the developing stem so that its point of attachment to the stem is visible, but before it has reached the size, color, or texture of mature needles. </a:t>
            </a:r>
          </a:p>
        </p:txBody>
      </p:sp>
      <p:sp>
        <p:nvSpPr>
          <p:cNvPr id="15" name="Rectangle 14"/>
          <p:cNvSpPr/>
          <p:nvPr/>
        </p:nvSpPr>
        <p:spPr>
          <a:xfrm>
            <a:off x="6326414" y="4245429"/>
            <a:ext cx="2761716" cy="26125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fresh, male pollen cones are seen.  Cones have overlapping scales that are initially tightly closed.  Include unopened and open cones but not wilted or dried cones that have released their pollen.  </a:t>
            </a:r>
          </a:p>
        </p:txBody>
      </p:sp>
      <p:sp>
        <p:nvSpPr>
          <p:cNvPr id="16" name="Rectangle 15"/>
          <p:cNvSpPr/>
          <p:nvPr/>
        </p:nvSpPr>
        <p:spPr>
          <a:xfrm>
            <a:off x="9517744" y="4269081"/>
            <a:ext cx="2674256" cy="25889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fresh, male pollen cones are visible.  Cones are “open” when scales have spread apart to release pollen.  Do not include wilted or dried cones that have released all of their pollen. </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7744" y="1434614"/>
            <a:ext cx="2633016" cy="2795623"/>
          </a:xfrm>
          <a:prstGeom prst="rect">
            <a:avLst/>
          </a:prstGeom>
          <a:ln w="53975">
            <a:solidFill>
              <a:schemeClr val="tx1"/>
            </a:solidFill>
          </a:ln>
        </p:spPr>
      </p:pic>
      <p:pic>
        <p:nvPicPr>
          <p:cNvPr id="4098" name="Picture 2" descr="Image result for needle bud hemlock">
            <a:extLst>
              <a:ext uri="{FF2B5EF4-FFF2-40B4-BE49-F238E27FC236}">
                <a16:creationId xmlns:a16="http://schemas.microsoft.com/office/drawing/2014/main" id="{18F22A3C-C621-42C4-AFD0-B6C85AE28F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124"/>
          <a:stretch/>
        </p:blipFill>
        <p:spPr bwMode="auto">
          <a:xfrm>
            <a:off x="3246479" y="1406689"/>
            <a:ext cx="2747294" cy="2862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326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79714"/>
          </a:xfrm>
          <a:solidFill>
            <a:srgbClr val="69A243"/>
          </a:solidFill>
        </p:spPr>
        <p:txBody>
          <a:bodyPr/>
          <a:lstStyle/>
          <a:p>
            <a:pPr algn="ctr"/>
            <a:r>
              <a:rPr lang="en-US">
                <a:solidFill>
                  <a:schemeClr val="bg1"/>
                </a:solidFill>
              </a:rPr>
              <a:t>Eastern Hemlock </a:t>
            </a:r>
            <a:r>
              <a:rPr lang="en-US" err="1">
                <a:solidFill>
                  <a:schemeClr val="bg1"/>
                </a:solidFill>
              </a:rPr>
              <a:t>Phenophases</a:t>
            </a:r>
            <a:r>
              <a:rPr lang="en-US">
                <a:solidFill>
                  <a:schemeClr val="bg1"/>
                </a:solidFill>
              </a:rPr>
              <a:t> </a:t>
            </a:r>
          </a:p>
        </p:txBody>
      </p:sp>
      <p:sp>
        <p:nvSpPr>
          <p:cNvPr id="3" name="TextBox 2"/>
          <p:cNvSpPr txBox="1"/>
          <p:nvPr/>
        </p:nvSpPr>
        <p:spPr>
          <a:xfrm>
            <a:off x="472076" y="1107201"/>
            <a:ext cx="2307771" cy="400110"/>
          </a:xfrm>
          <a:prstGeom prst="rect">
            <a:avLst/>
          </a:prstGeom>
          <a:noFill/>
        </p:spPr>
        <p:txBody>
          <a:bodyPr wrap="square" rtlCol="0">
            <a:spAutoFit/>
          </a:bodyPr>
          <a:lstStyle/>
          <a:p>
            <a:r>
              <a:rPr lang="en-US" sz="2000" b="1" dirty="0"/>
              <a:t>Pollen Release </a:t>
            </a:r>
          </a:p>
        </p:txBody>
      </p:sp>
      <p:sp>
        <p:nvSpPr>
          <p:cNvPr id="4" name="TextBox 3"/>
          <p:cNvSpPr txBox="1"/>
          <p:nvPr/>
        </p:nvSpPr>
        <p:spPr>
          <a:xfrm>
            <a:off x="3380015" y="1107201"/>
            <a:ext cx="2198914" cy="400110"/>
          </a:xfrm>
          <a:prstGeom prst="rect">
            <a:avLst/>
          </a:prstGeom>
          <a:noFill/>
        </p:spPr>
        <p:txBody>
          <a:bodyPr wrap="square" rtlCol="0">
            <a:spAutoFit/>
          </a:bodyPr>
          <a:lstStyle/>
          <a:p>
            <a:r>
              <a:rPr lang="en-US" sz="2000" b="1" dirty="0"/>
              <a:t>Unripe Seed Cones </a:t>
            </a:r>
          </a:p>
        </p:txBody>
      </p:sp>
      <p:sp>
        <p:nvSpPr>
          <p:cNvPr id="5" name="TextBox 4"/>
          <p:cNvSpPr txBox="1"/>
          <p:nvPr/>
        </p:nvSpPr>
        <p:spPr>
          <a:xfrm>
            <a:off x="6723924" y="1107201"/>
            <a:ext cx="2024743" cy="400110"/>
          </a:xfrm>
          <a:prstGeom prst="rect">
            <a:avLst/>
          </a:prstGeom>
          <a:noFill/>
        </p:spPr>
        <p:txBody>
          <a:bodyPr wrap="square" rtlCol="0">
            <a:spAutoFit/>
          </a:bodyPr>
          <a:lstStyle/>
          <a:p>
            <a:r>
              <a:rPr lang="en-US" sz="2000" b="1" dirty="0"/>
              <a:t>Ripe Seed Cones </a:t>
            </a:r>
          </a:p>
        </p:txBody>
      </p:sp>
      <p:sp>
        <p:nvSpPr>
          <p:cNvPr id="6" name="TextBox 5"/>
          <p:cNvSpPr txBox="1"/>
          <p:nvPr/>
        </p:nvSpPr>
        <p:spPr>
          <a:xfrm>
            <a:off x="9165772" y="1107201"/>
            <a:ext cx="3026228" cy="400110"/>
          </a:xfrm>
          <a:prstGeom prst="rect">
            <a:avLst/>
          </a:prstGeom>
          <a:noFill/>
        </p:spPr>
        <p:txBody>
          <a:bodyPr wrap="square" rtlCol="0">
            <a:spAutoFit/>
          </a:bodyPr>
          <a:lstStyle/>
          <a:p>
            <a:r>
              <a:rPr lang="en-US" sz="2000" b="1" dirty="0"/>
              <a:t>Recent Fruit or Seed Drop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106" y="1634797"/>
            <a:ext cx="2790732" cy="28623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850" y="1634797"/>
            <a:ext cx="2768960" cy="2862392"/>
          </a:xfrm>
          <a:prstGeom prst="rect">
            <a:avLst/>
          </a:prstGeom>
        </p:spPr>
      </p:pic>
      <p:sp>
        <p:nvSpPr>
          <p:cNvPr id="10" name="Rectangle 9"/>
          <p:cNvSpPr/>
          <p:nvPr/>
        </p:nvSpPr>
        <p:spPr>
          <a:xfrm>
            <a:off x="1" y="4497189"/>
            <a:ext cx="2707094" cy="23608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male cones release visible pollen grains when gently shaken or blown into your palm or onto a dark surface. </a:t>
            </a:r>
          </a:p>
        </p:txBody>
      </p:sp>
      <p:sp>
        <p:nvSpPr>
          <p:cNvPr id="11" name="Rectangle 10"/>
          <p:cNvSpPr/>
          <p:nvPr/>
        </p:nvSpPr>
        <p:spPr>
          <a:xfrm>
            <a:off x="3084106" y="4497189"/>
            <a:ext cx="2790732" cy="23608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unripe female seed cones are visible on the plant.  An unripe seed cone is green or brown with closed scales.  </a:t>
            </a:r>
          </a:p>
        </p:txBody>
      </p:sp>
      <p:sp>
        <p:nvSpPr>
          <p:cNvPr id="12" name="Rectangle 11"/>
          <p:cNvSpPr/>
          <p:nvPr/>
        </p:nvSpPr>
        <p:spPr>
          <a:xfrm>
            <a:off x="6251850" y="4497189"/>
            <a:ext cx="2768960" cy="23608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ripe female seed cones visible.  Seed cones are ripe when they have turned brown and the scales have begun to spread apart to expose the seeds inside.  Do not include empty cones. </a:t>
            </a:r>
          </a:p>
        </p:txBody>
      </p:sp>
      <p:sp>
        <p:nvSpPr>
          <p:cNvPr id="13" name="Rectangle 12"/>
          <p:cNvSpPr/>
          <p:nvPr/>
        </p:nvSpPr>
        <p:spPr>
          <a:xfrm>
            <a:off x="9397822" y="4497189"/>
            <a:ext cx="2768960" cy="23608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seed cones or seeds have dropped or been removed since the last visit.  Do not include empty seed cones that had long ago dropped all their seeds but remain on the plant. </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2314" y="1634797"/>
            <a:ext cx="2719975" cy="2862392"/>
          </a:xfrm>
          <a:prstGeom prst="rect">
            <a:avLst/>
          </a:prstGeom>
          <a:ln w="53975">
            <a:solidFill>
              <a:schemeClr val="tx1"/>
            </a:solidFill>
          </a:ln>
        </p:spPr>
      </p:pic>
      <p:pic>
        <p:nvPicPr>
          <p:cNvPr id="1028" name="Picture 4" descr="Image result for tsuga canadensis male cones">
            <a:extLst>
              <a:ext uri="{FF2B5EF4-FFF2-40B4-BE49-F238E27FC236}">
                <a16:creationId xmlns:a16="http://schemas.microsoft.com/office/drawing/2014/main" id="{0BF93E62-CFBF-4D52-BFD0-FC45E8D625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41759" b="6089"/>
          <a:stretch/>
        </p:blipFill>
        <p:spPr bwMode="auto">
          <a:xfrm>
            <a:off x="44363" y="1661127"/>
            <a:ext cx="2638239" cy="2836062"/>
          </a:xfrm>
          <a:prstGeom prst="rect">
            <a:avLst/>
          </a:prstGeom>
          <a:noFill/>
          <a:ln w="508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372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1749"/>
            <a:ext cx="12192000" cy="2027313"/>
          </a:xfrm>
          <a:solidFill>
            <a:srgbClr val="69A243"/>
          </a:solidFill>
        </p:spPr>
        <p:txBody>
          <a:bodyPr>
            <a:normAutofit fontScale="90000"/>
          </a:bodyPr>
          <a:lstStyle/>
          <a:p>
            <a:pPr algn="ctr"/>
            <a:r>
              <a:rPr lang="en-US" dirty="0">
                <a:solidFill>
                  <a:schemeClr val="bg1"/>
                </a:solidFill>
              </a:rPr>
              <a:t>Red Maple (</a:t>
            </a:r>
            <a:r>
              <a:rPr lang="en-US" i="1" dirty="0">
                <a:solidFill>
                  <a:schemeClr val="bg1"/>
                </a:solidFill>
              </a:rPr>
              <a:t>Acer rubrum)</a:t>
            </a:r>
            <a:br>
              <a:rPr lang="en-US" i="1" dirty="0">
                <a:solidFill>
                  <a:schemeClr val="bg1"/>
                </a:solidFill>
              </a:rPr>
            </a:br>
            <a:r>
              <a:rPr lang="en-US" sz="3600" i="1" dirty="0">
                <a:solidFill>
                  <a:schemeClr val="bg1"/>
                </a:solidFill>
              </a:rPr>
              <a:t>Large tree with distinctive red in all seasons:  buds in winter, flowers in spring, leaf stalks in summer, and leaves in fall</a:t>
            </a:r>
            <a:br>
              <a:rPr lang="en-US" i="1" dirty="0">
                <a:solidFill>
                  <a:schemeClr val="bg1"/>
                </a:solidFill>
              </a:rPr>
            </a:b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842" y="1792224"/>
            <a:ext cx="7340315" cy="4899660"/>
          </a:xfrm>
          <a:prstGeom prst="rect">
            <a:avLst/>
          </a:prstGeom>
        </p:spPr>
      </p:pic>
    </p:spTree>
    <p:extLst>
      <p:ext uri="{BB962C8B-B14F-4D97-AF65-F5344CB8AC3E}">
        <p14:creationId xmlns:p14="http://schemas.microsoft.com/office/powerpoint/2010/main" val="8858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57943"/>
          </a:xfrm>
          <a:solidFill>
            <a:srgbClr val="69A243"/>
          </a:solidFill>
        </p:spPr>
        <p:txBody>
          <a:bodyPr/>
          <a:lstStyle/>
          <a:p>
            <a:pPr algn="ctr"/>
            <a:r>
              <a:rPr lang="en-US">
                <a:solidFill>
                  <a:schemeClr val="bg1"/>
                </a:solidFill>
              </a:rPr>
              <a:t>Red Maple Identification </a:t>
            </a:r>
          </a:p>
        </p:txBody>
      </p:sp>
      <p:sp>
        <p:nvSpPr>
          <p:cNvPr id="3" name="Content Placeholder 2"/>
          <p:cNvSpPr>
            <a:spLocks noGrp="1"/>
          </p:cNvSpPr>
          <p:nvPr>
            <p:ph idx="1"/>
          </p:nvPr>
        </p:nvSpPr>
        <p:spPr>
          <a:xfrm>
            <a:off x="0" y="957944"/>
            <a:ext cx="6618514" cy="5900056"/>
          </a:xfrm>
        </p:spPr>
        <p:txBody>
          <a:bodyPr>
            <a:normAutofit fontScale="77500" lnSpcReduction="20000"/>
          </a:bodyPr>
          <a:lstStyle/>
          <a:p>
            <a:r>
              <a:rPr lang="en-US" dirty="0"/>
              <a:t>Leaves </a:t>
            </a:r>
          </a:p>
          <a:p>
            <a:pPr lvl="1"/>
            <a:r>
              <a:rPr lang="en-US" dirty="0"/>
              <a:t>Opposite, 3-5 lobed</a:t>
            </a:r>
          </a:p>
          <a:p>
            <a:pPr lvl="1"/>
            <a:r>
              <a:rPr lang="en-US" dirty="0"/>
              <a:t>Serrated lobe margins, shallow sinuses </a:t>
            </a:r>
          </a:p>
          <a:p>
            <a:pPr lvl="1"/>
            <a:r>
              <a:rPr lang="en-US" dirty="0"/>
              <a:t>Green above &amp; whitened &amp; sometimes hairy beneath </a:t>
            </a:r>
          </a:p>
          <a:p>
            <a:r>
              <a:rPr lang="en-US" dirty="0"/>
              <a:t>Twig</a:t>
            </a:r>
          </a:p>
          <a:p>
            <a:pPr lvl="1"/>
            <a:r>
              <a:rPr lang="en-US" dirty="0"/>
              <a:t>Reddish and lustrous with small lenticels </a:t>
            </a:r>
          </a:p>
          <a:p>
            <a:pPr lvl="1"/>
            <a:r>
              <a:rPr lang="en-US" dirty="0"/>
              <a:t>Buds are blunt, green or reddish with loose scales </a:t>
            </a:r>
          </a:p>
          <a:p>
            <a:pPr lvl="1"/>
            <a:r>
              <a:rPr lang="en-US" dirty="0"/>
              <a:t>V-shaped leaf scars, 3 bundle scars </a:t>
            </a:r>
          </a:p>
          <a:p>
            <a:r>
              <a:rPr lang="en-US" dirty="0"/>
              <a:t>Bark </a:t>
            </a:r>
          </a:p>
          <a:p>
            <a:pPr lvl="1"/>
            <a:r>
              <a:rPr lang="en-US" dirty="0"/>
              <a:t>Young trees – smooth and light gray </a:t>
            </a:r>
          </a:p>
          <a:p>
            <a:pPr lvl="1"/>
            <a:r>
              <a:rPr lang="en-US" dirty="0"/>
              <a:t>Mature trees – darker, broken up into long, fine scaly plates</a:t>
            </a:r>
          </a:p>
          <a:p>
            <a:r>
              <a:rPr lang="en-US" dirty="0"/>
              <a:t>Flower </a:t>
            </a:r>
          </a:p>
          <a:p>
            <a:pPr lvl="1"/>
            <a:r>
              <a:rPr lang="en-US" dirty="0"/>
              <a:t>Small, occur in hanging clusters </a:t>
            </a:r>
          </a:p>
          <a:p>
            <a:pPr lvl="1"/>
            <a:r>
              <a:rPr lang="en-US" dirty="0"/>
              <a:t>Usually bright red, sometimes, yellow </a:t>
            </a:r>
          </a:p>
          <a:p>
            <a:pPr lvl="1"/>
            <a:r>
              <a:rPr lang="en-US" dirty="0"/>
              <a:t>Appear in early spring usually before leaves</a:t>
            </a:r>
          </a:p>
          <a:p>
            <a:r>
              <a:rPr lang="en-US" dirty="0"/>
              <a:t>Fruit </a:t>
            </a:r>
          </a:p>
          <a:p>
            <a:pPr lvl="1"/>
            <a:r>
              <a:rPr lang="en-US" dirty="0"/>
              <a:t>Clusters of long samaras with slightly divergent wings </a:t>
            </a:r>
          </a:p>
          <a:p>
            <a:pPr lvl="1"/>
            <a:r>
              <a:rPr lang="en-US" dirty="0"/>
              <a:t>Long, slender stems </a:t>
            </a:r>
          </a:p>
          <a:p>
            <a:pPr lvl="1"/>
            <a:r>
              <a:rPr lang="en-US" dirty="0"/>
              <a:t>Red, pink or yellow color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58177"/>
            <a:ext cx="3193140" cy="18215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9141" y="1058176"/>
            <a:ext cx="2902859" cy="182154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607" y="4756146"/>
            <a:ext cx="3289300" cy="195353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0023" y="2857045"/>
            <a:ext cx="3121978" cy="19762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95998" y="2834371"/>
            <a:ext cx="2974023" cy="1998886"/>
          </a:xfrm>
          <a:prstGeom prst="rect">
            <a:avLst/>
          </a:prstGeom>
        </p:spPr>
      </p:pic>
    </p:spTree>
    <p:extLst>
      <p:ext uri="{BB962C8B-B14F-4D97-AF65-F5344CB8AC3E}">
        <p14:creationId xmlns:p14="http://schemas.microsoft.com/office/powerpoint/2010/main" val="508450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lstStyle/>
          <a:p>
            <a:pPr algn="ctr"/>
            <a:r>
              <a:rPr lang="en-US">
                <a:solidFill>
                  <a:schemeClr val="bg1"/>
                </a:solidFill>
              </a:rPr>
              <a:t>Red Maple </a:t>
            </a:r>
            <a:r>
              <a:rPr lang="en-US" err="1">
                <a:solidFill>
                  <a:schemeClr val="bg1"/>
                </a:solidFill>
              </a:rPr>
              <a:t>Phenophases</a:t>
            </a:r>
            <a:r>
              <a:rPr lang="en-US">
                <a:solidFill>
                  <a:schemeClr val="bg1"/>
                </a:solidFill>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6405"/>
            <a:ext cx="2761716" cy="29829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60" y="1816403"/>
            <a:ext cx="2761716" cy="28623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920" y="1816403"/>
            <a:ext cx="2761716" cy="298296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6880" y="1816403"/>
            <a:ext cx="2865120" cy="2982967"/>
          </a:xfrm>
          <a:prstGeom prst="rect">
            <a:avLst/>
          </a:prstGeom>
        </p:spPr>
      </p:pic>
      <p:sp>
        <p:nvSpPr>
          <p:cNvPr id="9" name="TextBox 8"/>
          <p:cNvSpPr txBox="1"/>
          <p:nvPr/>
        </p:nvSpPr>
        <p:spPr>
          <a:xfrm>
            <a:off x="274434" y="1352640"/>
            <a:ext cx="2212848" cy="400110"/>
          </a:xfrm>
          <a:prstGeom prst="rect">
            <a:avLst/>
          </a:prstGeom>
          <a:noFill/>
        </p:spPr>
        <p:txBody>
          <a:bodyPr wrap="square" rtlCol="0">
            <a:spAutoFit/>
          </a:bodyPr>
          <a:lstStyle/>
          <a:p>
            <a:r>
              <a:rPr lang="en-US" sz="2000" b="1"/>
              <a:t>Breaking Leaf Buds </a:t>
            </a:r>
          </a:p>
        </p:txBody>
      </p:sp>
      <p:sp>
        <p:nvSpPr>
          <p:cNvPr id="10" name="TextBox 9"/>
          <p:cNvSpPr txBox="1"/>
          <p:nvPr/>
        </p:nvSpPr>
        <p:spPr>
          <a:xfrm>
            <a:off x="3968610" y="1352640"/>
            <a:ext cx="1042416" cy="400110"/>
          </a:xfrm>
          <a:prstGeom prst="rect">
            <a:avLst/>
          </a:prstGeom>
          <a:noFill/>
        </p:spPr>
        <p:txBody>
          <a:bodyPr wrap="square" rtlCol="0">
            <a:spAutoFit/>
          </a:bodyPr>
          <a:lstStyle/>
          <a:p>
            <a:r>
              <a:rPr lang="en-US" sz="2000" b="1"/>
              <a:t>Leaves </a:t>
            </a:r>
          </a:p>
        </p:txBody>
      </p:sp>
      <p:sp>
        <p:nvSpPr>
          <p:cNvPr id="11" name="TextBox 10"/>
          <p:cNvSpPr txBox="1"/>
          <p:nvPr/>
        </p:nvSpPr>
        <p:spPr>
          <a:xfrm>
            <a:off x="6483210" y="1352640"/>
            <a:ext cx="2231136" cy="400110"/>
          </a:xfrm>
          <a:prstGeom prst="rect">
            <a:avLst/>
          </a:prstGeom>
          <a:noFill/>
        </p:spPr>
        <p:txBody>
          <a:bodyPr wrap="square" rtlCol="0">
            <a:spAutoFit/>
          </a:bodyPr>
          <a:lstStyle/>
          <a:p>
            <a:r>
              <a:rPr lang="en-US" sz="2000" b="1"/>
              <a:t>Increasing Leaf Size </a:t>
            </a:r>
          </a:p>
        </p:txBody>
      </p:sp>
      <p:sp>
        <p:nvSpPr>
          <p:cNvPr id="12" name="TextBox 11"/>
          <p:cNvSpPr txBox="1"/>
          <p:nvPr/>
        </p:nvSpPr>
        <p:spPr>
          <a:xfrm>
            <a:off x="9887712" y="1352640"/>
            <a:ext cx="1846860" cy="400110"/>
          </a:xfrm>
          <a:prstGeom prst="rect">
            <a:avLst/>
          </a:prstGeom>
          <a:noFill/>
        </p:spPr>
        <p:txBody>
          <a:bodyPr wrap="square" rtlCol="0">
            <a:spAutoFit/>
          </a:bodyPr>
          <a:lstStyle/>
          <a:p>
            <a:r>
              <a:rPr lang="en-US" sz="2000" b="1"/>
              <a:t>Colored Leaves </a:t>
            </a:r>
          </a:p>
        </p:txBody>
      </p:sp>
      <p:sp>
        <p:nvSpPr>
          <p:cNvPr id="13" name="Rectangle 12"/>
          <p:cNvSpPr/>
          <p:nvPr/>
        </p:nvSpPr>
        <p:spPr>
          <a:xfrm>
            <a:off x="0" y="4799370"/>
            <a:ext cx="2761716" cy="205862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breaking leaf buds are visible.  A ”breaking” leaf bud shows green leaf tips at the end of the bud, but the leaf stalks are not yet visible.  Leaf tips may appear reddish.</a:t>
            </a:r>
          </a:p>
        </p:txBody>
      </p:sp>
      <p:sp>
        <p:nvSpPr>
          <p:cNvPr id="14" name="Rectangle 13"/>
          <p:cNvSpPr/>
          <p:nvPr/>
        </p:nvSpPr>
        <p:spPr>
          <a:xfrm>
            <a:off x="3108960" y="4678795"/>
            <a:ext cx="2761716" cy="2154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live unfolded leaves visible.  An “unfolded” leaf has entirely emerged from the breaking bud.  The leaf stalk is visible at the point of attachment to the stem. Fully dried &amp; dead leaves not included.</a:t>
            </a:r>
          </a:p>
        </p:txBody>
      </p:sp>
      <p:sp>
        <p:nvSpPr>
          <p:cNvPr id="15" name="Rectangle 14"/>
          <p:cNvSpPr/>
          <p:nvPr/>
        </p:nvSpPr>
        <p:spPr>
          <a:xfrm>
            <a:off x="6217920" y="4767542"/>
            <a:ext cx="2761716" cy="2090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Most leaves are not full size and are still growing larger.  Do not include new leaves that continue to emerge at the ends of elongating stems through the growing season. </a:t>
            </a:r>
          </a:p>
        </p:txBody>
      </p:sp>
      <p:sp>
        <p:nvSpPr>
          <p:cNvPr id="16" name="Rectangle 15"/>
          <p:cNvSpPr/>
          <p:nvPr/>
        </p:nvSpPr>
        <p:spPr>
          <a:xfrm>
            <a:off x="9326880" y="4783456"/>
            <a:ext cx="2865120" cy="20586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leaves (including recently fallen) have turned to late-season color or changed due to drought or pests.  Do not included fully dried or dead leaves. </a:t>
            </a:r>
          </a:p>
        </p:txBody>
      </p:sp>
    </p:spTree>
    <p:extLst>
      <p:ext uri="{BB962C8B-B14F-4D97-AF65-F5344CB8AC3E}">
        <p14:creationId xmlns:p14="http://schemas.microsoft.com/office/powerpoint/2010/main" val="1814450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lstStyle/>
          <a:p>
            <a:pPr algn="ctr"/>
            <a:r>
              <a:rPr lang="en-US">
                <a:solidFill>
                  <a:schemeClr val="bg1"/>
                </a:solidFill>
              </a:rPr>
              <a:t>Red Maple </a:t>
            </a:r>
            <a:r>
              <a:rPr lang="en-US" err="1">
                <a:solidFill>
                  <a:schemeClr val="bg1"/>
                </a:solidFill>
              </a:rPr>
              <a:t>Phenophases</a:t>
            </a:r>
            <a:r>
              <a:rPr lang="en-US">
                <a:solidFill>
                  <a:schemeClr val="bg1"/>
                </a:solidFill>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052" y="1761575"/>
            <a:ext cx="2828844" cy="29829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232" y="1761575"/>
            <a:ext cx="2761716" cy="29829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0284" y="1850736"/>
            <a:ext cx="2761716" cy="298296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61576"/>
            <a:ext cx="2761716" cy="2982967"/>
          </a:xfrm>
          <a:prstGeom prst="rect">
            <a:avLst/>
          </a:prstGeom>
        </p:spPr>
      </p:pic>
      <p:sp>
        <p:nvSpPr>
          <p:cNvPr id="8" name="TextBox 7"/>
          <p:cNvSpPr txBox="1"/>
          <p:nvPr/>
        </p:nvSpPr>
        <p:spPr>
          <a:xfrm>
            <a:off x="0" y="1361466"/>
            <a:ext cx="2928914" cy="400110"/>
          </a:xfrm>
          <a:prstGeom prst="rect">
            <a:avLst/>
          </a:prstGeom>
          <a:noFill/>
        </p:spPr>
        <p:txBody>
          <a:bodyPr wrap="square" rtlCol="0">
            <a:spAutoFit/>
          </a:bodyPr>
          <a:lstStyle/>
          <a:p>
            <a:r>
              <a:rPr lang="en-US" sz="2000" b="1"/>
              <a:t>Flowers or Flower Buds </a:t>
            </a:r>
          </a:p>
        </p:txBody>
      </p:sp>
      <p:sp>
        <p:nvSpPr>
          <p:cNvPr id="9" name="TextBox 8"/>
          <p:cNvSpPr txBox="1"/>
          <p:nvPr/>
        </p:nvSpPr>
        <p:spPr>
          <a:xfrm>
            <a:off x="3560078" y="1370927"/>
            <a:ext cx="1883664" cy="400110"/>
          </a:xfrm>
          <a:prstGeom prst="rect">
            <a:avLst/>
          </a:prstGeom>
          <a:noFill/>
        </p:spPr>
        <p:txBody>
          <a:bodyPr wrap="square" rtlCol="0">
            <a:spAutoFit/>
          </a:bodyPr>
          <a:lstStyle/>
          <a:p>
            <a:r>
              <a:rPr lang="en-US" sz="2000" b="1"/>
              <a:t>Open Flowers </a:t>
            </a:r>
          </a:p>
        </p:txBody>
      </p:sp>
      <p:sp>
        <p:nvSpPr>
          <p:cNvPr id="10" name="TextBox 9"/>
          <p:cNvSpPr txBox="1"/>
          <p:nvPr/>
        </p:nvSpPr>
        <p:spPr>
          <a:xfrm>
            <a:off x="7202474" y="1370927"/>
            <a:ext cx="975232" cy="400110"/>
          </a:xfrm>
          <a:prstGeom prst="rect">
            <a:avLst/>
          </a:prstGeom>
          <a:noFill/>
        </p:spPr>
        <p:txBody>
          <a:bodyPr wrap="square" rtlCol="0">
            <a:spAutoFit/>
          </a:bodyPr>
          <a:lstStyle/>
          <a:p>
            <a:r>
              <a:rPr lang="en-US" sz="2000" b="1"/>
              <a:t>Fruits </a:t>
            </a:r>
          </a:p>
        </p:txBody>
      </p:sp>
      <p:sp>
        <p:nvSpPr>
          <p:cNvPr id="11" name="TextBox 10"/>
          <p:cNvSpPr txBox="1"/>
          <p:nvPr/>
        </p:nvSpPr>
        <p:spPr>
          <a:xfrm>
            <a:off x="10079622" y="1370927"/>
            <a:ext cx="1463040" cy="400110"/>
          </a:xfrm>
          <a:prstGeom prst="rect">
            <a:avLst/>
          </a:prstGeom>
          <a:noFill/>
        </p:spPr>
        <p:txBody>
          <a:bodyPr wrap="square" rtlCol="0">
            <a:spAutoFit/>
          </a:bodyPr>
          <a:lstStyle/>
          <a:p>
            <a:r>
              <a:rPr lang="en-US" sz="2000" b="1"/>
              <a:t>Ripe Fruits </a:t>
            </a:r>
          </a:p>
        </p:txBody>
      </p:sp>
      <p:sp>
        <p:nvSpPr>
          <p:cNvPr id="12" name="Rectangle 11"/>
          <p:cNvSpPr/>
          <p:nvPr/>
        </p:nvSpPr>
        <p:spPr>
          <a:xfrm>
            <a:off x="0" y="4744541"/>
            <a:ext cx="2761716" cy="21134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fresh open or unopened flowers or flower buds are visible including developing flower buds.  Do not include wilted or dried flowers. The circled flower is open. </a:t>
            </a:r>
          </a:p>
        </p:txBody>
      </p:sp>
      <p:sp>
        <p:nvSpPr>
          <p:cNvPr id="13" name="Rectangle 12"/>
          <p:cNvSpPr/>
          <p:nvPr/>
        </p:nvSpPr>
        <p:spPr>
          <a:xfrm>
            <a:off x="3121052" y="4744541"/>
            <a:ext cx="2761716" cy="21134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open fresh flowers are visible.  Flowers are “open” when reproductive parts are visible within unfolded flower parts.  Do not include wilted or dried flowers.</a:t>
            </a:r>
          </a:p>
        </p:txBody>
      </p:sp>
      <p:sp>
        <p:nvSpPr>
          <p:cNvPr id="17" name="Rectangle 16"/>
          <p:cNvSpPr/>
          <p:nvPr/>
        </p:nvSpPr>
        <p:spPr>
          <a:xfrm>
            <a:off x="6309232" y="4744541"/>
            <a:ext cx="2761716" cy="21134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fruits are visible on the plant.  Fruits are two seeds joined in a “V” shape with each seed having a wing.  Unripe fruits are green or reddish.</a:t>
            </a:r>
          </a:p>
        </p:txBody>
      </p:sp>
      <p:sp>
        <p:nvSpPr>
          <p:cNvPr id="19" name="Rectangle 18"/>
          <p:cNvSpPr/>
          <p:nvPr/>
        </p:nvSpPr>
        <p:spPr>
          <a:xfrm>
            <a:off x="9430284" y="4833703"/>
            <a:ext cx="2761716" cy="20242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ripe fruits are visible.  Fruits are ripe after they have turned tan or brownish and readily drop from the tree when touched.  Do not include immature fallen fruits. </a:t>
            </a:r>
          </a:p>
        </p:txBody>
      </p:sp>
    </p:spTree>
    <p:extLst>
      <p:ext uri="{BB962C8B-B14F-4D97-AF65-F5344CB8AC3E}">
        <p14:creationId xmlns:p14="http://schemas.microsoft.com/office/powerpoint/2010/main" val="2052075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lstStyle/>
          <a:p>
            <a:pPr algn="ctr"/>
            <a:r>
              <a:rPr lang="en-US" dirty="0">
                <a:solidFill>
                  <a:schemeClr val="bg1"/>
                </a:solidFill>
              </a:rPr>
              <a:t>Red Oak (</a:t>
            </a:r>
            <a:r>
              <a:rPr lang="en-US" i="1" dirty="0">
                <a:solidFill>
                  <a:schemeClr val="bg1"/>
                </a:solidFill>
              </a:rPr>
              <a:t>Quercus </a:t>
            </a:r>
            <a:r>
              <a:rPr lang="en-US" i="1" dirty="0" err="1">
                <a:solidFill>
                  <a:schemeClr val="bg1"/>
                </a:solidFill>
              </a:rPr>
              <a:t>rubra</a:t>
            </a:r>
            <a:r>
              <a:rPr lang="en-US" dirty="0">
                <a:solidFill>
                  <a:schemeClr val="bg1"/>
                </a:solidFill>
              </a:rPr>
              <a:t>)</a:t>
            </a:r>
            <a:br>
              <a:rPr lang="en-US" dirty="0">
                <a:solidFill>
                  <a:schemeClr val="bg1"/>
                </a:solidFill>
              </a:rPr>
            </a:br>
            <a:r>
              <a:rPr lang="en-US" sz="3200" dirty="0">
                <a:solidFill>
                  <a:schemeClr val="bg1"/>
                </a:solidFill>
              </a:rPr>
              <a:t>Tallest and fastest growing of the oaks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148" y="1609343"/>
            <a:ext cx="4489704" cy="4946587"/>
          </a:xfrm>
          <a:prstGeom prst="rect">
            <a:avLst/>
          </a:prstGeom>
        </p:spPr>
      </p:pic>
    </p:spTree>
    <p:extLst>
      <p:ext uri="{BB962C8B-B14F-4D97-AF65-F5344CB8AC3E}">
        <p14:creationId xmlns:p14="http://schemas.microsoft.com/office/powerpoint/2010/main" val="580363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05542"/>
          </a:xfrm>
          <a:solidFill>
            <a:srgbClr val="69A243"/>
          </a:solidFill>
        </p:spPr>
        <p:txBody>
          <a:bodyPr/>
          <a:lstStyle/>
          <a:p>
            <a:pPr algn="ctr"/>
            <a:r>
              <a:rPr lang="en-US">
                <a:solidFill>
                  <a:schemeClr val="bg1"/>
                </a:solidFill>
              </a:rPr>
              <a:t>Red Oak Identification</a:t>
            </a:r>
          </a:p>
        </p:txBody>
      </p:sp>
      <p:sp>
        <p:nvSpPr>
          <p:cNvPr id="3" name="Content Placeholder 2"/>
          <p:cNvSpPr>
            <a:spLocks noGrp="1"/>
          </p:cNvSpPr>
          <p:nvPr>
            <p:ph idx="1"/>
          </p:nvPr>
        </p:nvSpPr>
        <p:spPr>
          <a:xfrm>
            <a:off x="0" y="805543"/>
            <a:ext cx="5312229" cy="6052457"/>
          </a:xfrm>
        </p:spPr>
        <p:txBody>
          <a:bodyPr>
            <a:normAutofit fontScale="92500" lnSpcReduction="20000"/>
          </a:bodyPr>
          <a:lstStyle/>
          <a:p>
            <a:r>
              <a:rPr lang="en-US" dirty="0"/>
              <a:t>Leaves </a:t>
            </a:r>
          </a:p>
          <a:p>
            <a:pPr lvl="1"/>
            <a:r>
              <a:rPr lang="en-US" dirty="0"/>
              <a:t>Alternate, 7-11 bristle-tipped lobes</a:t>
            </a:r>
          </a:p>
          <a:p>
            <a:pPr lvl="1"/>
            <a:r>
              <a:rPr lang="en-US" dirty="0"/>
              <a:t>Sinuses of the lobes are u-shaped </a:t>
            </a:r>
          </a:p>
          <a:p>
            <a:pPr lvl="1"/>
            <a:r>
              <a:rPr lang="en-US" dirty="0"/>
              <a:t>Dull-green to blue-green in color above &amp; paler below </a:t>
            </a:r>
          </a:p>
          <a:p>
            <a:r>
              <a:rPr lang="en-US" dirty="0"/>
              <a:t>Twig </a:t>
            </a:r>
          </a:p>
          <a:p>
            <a:pPr lvl="1"/>
            <a:r>
              <a:rPr lang="en-US" dirty="0"/>
              <a:t>Stout, red-brown, no hair</a:t>
            </a:r>
          </a:p>
          <a:p>
            <a:pPr lvl="1"/>
            <a:r>
              <a:rPr lang="en-US" dirty="0"/>
              <a:t>Multiple terminal buds covered with red-brown scales </a:t>
            </a:r>
          </a:p>
          <a:p>
            <a:r>
              <a:rPr lang="en-US" dirty="0"/>
              <a:t>Bark </a:t>
            </a:r>
          </a:p>
          <a:p>
            <a:pPr lvl="1"/>
            <a:r>
              <a:rPr lang="en-US" dirty="0"/>
              <a:t>Wide, flat-topped ridges &amp; shallow furrows that resemble ski tracts </a:t>
            </a:r>
          </a:p>
          <a:p>
            <a:r>
              <a:rPr lang="en-US" dirty="0"/>
              <a:t>Flower </a:t>
            </a:r>
          </a:p>
          <a:p>
            <a:pPr lvl="1"/>
            <a:r>
              <a:rPr lang="en-US" dirty="0"/>
              <a:t>Males – yellow-green slender catkins</a:t>
            </a:r>
          </a:p>
          <a:p>
            <a:pPr lvl="1"/>
            <a:r>
              <a:rPr lang="en-US" dirty="0"/>
              <a:t>Females – auxiliary spikes, appear with leaves in the spring</a:t>
            </a:r>
          </a:p>
          <a:p>
            <a:r>
              <a:rPr lang="en-US" dirty="0"/>
              <a:t>Fruit </a:t>
            </a:r>
          </a:p>
          <a:p>
            <a:pPr lvl="1"/>
            <a:r>
              <a:rPr lang="en-US" dirty="0"/>
              <a:t>Nearly round acorns</a:t>
            </a:r>
          </a:p>
          <a:p>
            <a:pPr lvl="1"/>
            <a:r>
              <a:rPr lang="en-US" dirty="0"/>
              <a:t>Flat and thick cap, resembles a beret </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2814" y="965200"/>
            <a:ext cx="3289300" cy="18215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2114" y="965201"/>
            <a:ext cx="3289300" cy="182154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814" y="2786743"/>
            <a:ext cx="3200400" cy="19848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3214" y="2786743"/>
            <a:ext cx="3378200" cy="198482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5848" y="4771572"/>
            <a:ext cx="2785488" cy="208642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462814" y="965199"/>
            <a:ext cx="3289300" cy="1821543"/>
          </a:xfrm>
          <a:prstGeom prst="rect">
            <a:avLst/>
          </a:prstGeom>
        </p:spPr>
      </p:pic>
    </p:spTree>
    <p:extLst>
      <p:ext uri="{BB962C8B-B14F-4D97-AF65-F5344CB8AC3E}">
        <p14:creationId xmlns:p14="http://schemas.microsoft.com/office/powerpoint/2010/main" val="1897149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006"/>
            <a:ext cx="12192000" cy="1325563"/>
          </a:xfrm>
          <a:solidFill>
            <a:srgbClr val="69A243"/>
          </a:solidFill>
        </p:spPr>
        <p:txBody>
          <a:bodyPr/>
          <a:lstStyle/>
          <a:p>
            <a:pPr algn="ctr"/>
            <a:r>
              <a:rPr lang="en-US">
                <a:solidFill>
                  <a:schemeClr val="bg1"/>
                </a:solidFill>
              </a:rPr>
              <a:t>Registering for Nature’s Notebook </a:t>
            </a:r>
          </a:p>
        </p:txBody>
      </p:sp>
      <p:sp>
        <p:nvSpPr>
          <p:cNvPr id="3" name="Vertical Text Placeholder 2"/>
          <p:cNvSpPr>
            <a:spLocks noGrp="1"/>
          </p:cNvSpPr>
          <p:nvPr>
            <p:ph type="body" orient="vert" idx="1"/>
          </p:nvPr>
        </p:nvSpPr>
        <p:spPr>
          <a:xfrm rot="16200000">
            <a:off x="4134970" y="-1731997"/>
            <a:ext cx="3922059" cy="10515601"/>
          </a:xfrm>
        </p:spPr>
        <p:txBody>
          <a:bodyPr/>
          <a:lstStyle/>
          <a:p>
            <a:r>
              <a:rPr lang="en-US" dirty="0"/>
              <a:t>Once on the Nature’s Notebook Homepage, click on the </a:t>
            </a:r>
            <a:r>
              <a:rPr lang="en-US" b="1" i="1" dirty="0"/>
              <a:t>Observe</a:t>
            </a:r>
            <a:r>
              <a:rPr lang="en-US" dirty="0"/>
              <a:t> tab near the top of the page.</a:t>
            </a:r>
          </a:p>
          <a:p>
            <a:r>
              <a:rPr lang="en-US" dirty="0"/>
              <a:t>Underneath the </a:t>
            </a:r>
            <a:r>
              <a:rPr lang="en-US" sz="2600" b="1" i="1" dirty="0"/>
              <a:t>Observe</a:t>
            </a:r>
            <a:r>
              <a:rPr lang="en-US" dirty="0"/>
              <a:t> tab, click on </a:t>
            </a:r>
            <a:r>
              <a:rPr lang="en-US" sz="2600" b="1" i="1" dirty="0"/>
              <a:t>Become an Observer. </a:t>
            </a:r>
          </a:p>
          <a:p>
            <a:pPr lvl="1"/>
            <a:endParaRPr lang="en-US" b="1" i="1" dirty="0"/>
          </a:p>
        </p:txBody>
      </p:sp>
      <p:cxnSp>
        <p:nvCxnSpPr>
          <p:cNvPr id="9" name="Straight Arrow Connector 8"/>
          <p:cNvCxnSpPr/>
          <p:nvPr/>
        </p:nvCxnSpPr>
        <p:spPr>
          <a:xfrm flipH="1">
            <a:off x="5674660" y="4651973"/>
            <a:ext cx="309281" cy="1538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1797" t="5519" r="1153" b="16599"/>
          <a:stretch/>
        </p:blipFill>
        <p:spPr>
          <a:xfrm>
            <a:off x="2700616" y="3209734"/>
            <a:ext cx="6790766" cy="3192178"/>
          </a:xfrm>
          <a:prstGeom prst="rect">
            <a:avLst/>
          </a:prstGeom>
        </p:spPr>
      </p:pic>
      <p:sp>
        <p:nvSpPr>
          <p:cNvPr id="29" name="Oval 28"/>
          <p:cNvSpPr/>
          <p:nvPr/>
        </p:nvSpPr>
        <p:spPr>
          <a:xfrm>
            <a:off x="5382641" y="4065968"/>
            <a:ext cx="828135" cy="3008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450413" y="4707290"/>
            <a:ext cx="1291171" cy="4390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554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33856"/>
          </a:xfrm>
          <a:solidFill>
            <a:srgbClr val="69A243"/>
          </a:solidFill>
        </p:spPr>
        <p:txBody>
          <a:bodyPr/>
          <a:lstStyle/>
          <a:p>
            <a:pPr algn="ctr"/>
            <a:r>
              <a:rPr lang="en-US">
                <a:solidFill>
                  <a:schemeClr val="bg1"/>
                </a:solidFill>
              </a:rPr>
              <a:t>Red Oak </a:t>
            </a:r>
            <a:r>
              <a:rPr lang="en-US" err="1">
                <a:solidFill>
                  <a:schemeClr val="bg1"/>
                </a:solidFill>
              </a:rPr>
              <a:t>Phenophases</a:t>
            </a:r>
            <a:r>
              <a:rPr lang="en-US">
                <a:solidFill>
                  <a:schemeClr val="bg1"/>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5" y="1525618"/>
            <a:ext cx="2751070" cy="298296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819" y="1533967"/>
            <a:ext cx="2751070" cy="298296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6236" y="1533967"/>
            <a:ext cx="2751070" cy="298296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5219" y="1516928"/>
            <a:ext cx="2751070" cy="2991655"/>
          </a:xfrm>
          <a:prstGeom prst="rect">
            <a:avLst/>
          </a:prstGeom>
        </p:spPr>
      </p:pic>
      <p:sp>
        <p:nvSpPr>
          <p:cNvPr id="8" name="TextBox 7"/>
          <p:cNvSpPr txBox="1"/>
          <p:nvPr/>
        </p:nvSpPr>
        <p:spPr>
          <a:xfrm>
            <a:off x="0" y="1125508"/>
            <a:ext cx="2322576" cy="400110"/>
          </a:xfrm>
          <a:prstGeom prst="rect">
            <a:avLst/>
          </a:prstGeom>
          <a:noFill/>
        </p:spPr>
        <p:txBody>
          <a:bodyPr wrap="square" rtlCol="0">
            <a:spAutoFit/>
          </a:bodyPr>
          <a:lstStyle/>
          <a:p>
            <a:r>
              <a:rPr lang="en-US" sz="2000" b="1"/>
              <a:t>Breaking Leaf Buds </a:t>
            </a:r>
          </a:p>
        </p:txBody>
      </p:sp>
      <p:sp>
        <p:nvSpPr>
          <p:cNvPr id="9" name="TextBox 8"/>
          <p:cNvSpPr txBox="1"/>
          <p:nvPr/>
        </p:nvSpPr>
        <p:spPr>
          <a:xfrm>
            <a:off x="3749234" y="1125508"/>
            <a:ext cx="1463040" cy="400110"/>
          </a:xfrm>
          <a:prstGeom prst="rect">
            <a:avLst/>
          </a:prstGeom>
          <a:noFill/>
        </p:spPr>
        <p:txBody>
          <a:bodyPr wrap="square" rtlCol="0">
            <a:spAutoFit/>
          </a:bodyPr>
          <a:lstStyle/>
          <a:p>
            <a:r>
              <a:rPr lang="en-US" sz="2000" b="1"/>
              <a:t>New Leaves </a:t>
            </a:r>
          </a:p>
        </p:txBody>
      </p:sp>
      <p:sp>
        <p:nvSpPr>
          <p:cNvPr id="10" name="TextBox 9"/>
          <p:cNvSpPr txBox="1"/>
          <p:nvPr/>
        </p:nvSpPr>
        <p:spPr>
          <a:xfrm>
            <a:off x="6473219" y="1133857"/>
            <a:ext cx="2228917" cy="400110"/>
          </a:xfrm>
          <a:prstGeom prst="rect">
            <a:avLst/>
          </a:prstGeom>
          <a:noFill/>
        </p:spPr>
        <p:txBody>
          <a:bodyPr wrap="square" rtlCol="0">
            <a:spAutoFit/>
          </a:bodyPr>
          <a:lstStyle/>
          <a:p>
            <a:r>
              <a:rPr lang="en-US" sz="2000" b="1"/>
              <a:t>Increasing Leaf Size </a:t>
            </a:r>
          </a:p>
        </p:txBody>
      </p:sp>
      <p:sp>
        <p:nvSpPr>
          <p:cNvPr id="11" name="TextBox 10"/>
          <p:cNvSpPr txBox="1"/>
          <p:nvPr/>
        </p:nvSpPr>
        <p:spPr>
          <a:xfrm>
            <a:off x="9920353" y="1133857"/>
            <a:ext cx="1792224" cy="400110"/>
          </a:xfrm>
          <a:prstGeom prst="rect">
            <a:avLst/>
          </a:prstGeom>
          <a:noFill/>
        </p:spPr>
        <p:txBody>
          <a:bodyPr wrap="square" rtlCol="0">
            <a:spAutoFit/>
          </a:bodyPr>
          <a:lstStyle/>
          <a:p>
            <a:r>
              <a:rPr lang="en-US" sz="2000" b="1"/>
              <a:t>Colored Leaves </a:t>
            </a:r>
          </a:p>
        </p:txBody>
      </p:sp>
      <p:sp>
        <p:nvSpPr>
          <p:cNvPr id="12" name="Rectangle 11"/>
          <p:cNvSpPr/>
          <p:nvPr/>
        </p:nvSpPr>
        <p:spPr>
          <a:xfrm>
            <a:off x="0" y="4508585"/>
            <a:ext cx="2751070" cy="23494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breaking leaf buds visible.  A leaf bud is “breaking” once a green or pinkish leaf tip is visible at the end of the bud but before the first leaf from the bud has unfolded to expose the leaf stalk. </a:t>
            </a:r>
          </a:p>
        </p:txBody>
      </p:sp>
      <p:sp>
        <p:nvSpPr>
          <p:cNvPr id="13" name="Rectangle 12"/>
          <p:cNvSpPr/>
          <p:nvPr/>
        </p:nvSpPr>
        <p:spPr>
          <a:xfrm>
            <a:off x="3121818" y="4508584"/>
            <a:ext cx="2751070" cy="23494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0">
                <a:solidFill>
                  <a:schemeClr val="tx1"/>
                </a:solidFill>
              </a:rPr>
              <a:t>One or more live unfolded leaves visible.  A leaf is “unfolded” once its entire length has emerged from the breaking bud so that the leaf stalk is visible where it attaches to the stem.  Fully dried &amp; dead leaves not included </a:t>
            </a:r>
          </a:p>
        </p:txBody>
      </p:sp>
      <p:sp>
        <p:nvSpPr>
          <p:cNvPr id="14" name="Rectangle 13"/>
          <p:cNvSpPr/>
          <p:nvPr/>
        </p:nvSpPr>
        <p:spPr>
          <a:xfrm>
            <a:off x="6285914" y="4508583"/>
            <a:ext cx="2751070" cy="2349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Majority of leaves have not reached full size and are growing larger.  Do not include new leaves that continue to emerge at elongating stems during the growing season. </a:t>
            </a:r>
          </a:p>
        </p:txBody>
      </p:sp>
      <p:sp>
        <p:nvSpPr>
          <p:cNvPr id="15" name="Rectangle 14"/>
          <p:cNvSpPr/>
          <p:nvPr/>
        </p:nvSpPr>
        <p:spPr>
          <a:xfrm>
            <a:off x="9440930" y="4508583"/>
            <a:ext cx="2751070" cy="2349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leaves (including recently fallen) have turned to their late-season colors or changed due to drought or pests.  Do not include dried or dead leaves that remain on the plant. </a:t>
            </a:r>
          </a:p>
        </p:txBody>
      </p:sp>
    </p:spTree>
    <p:extLst>
      <p:ext uri="{BB962C8B-B14F-4D97-AF65-F5344CB8AC3E}">
        <p14:creationId xmlns:p14="http://schemas.microsoft.com/office/powerpoint/2010/main" val="125157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60703"/>
          </a:xfrm>
          <a:solidFill>
            <a:srgbClr val="69A243"/>
          </a:solidFill>
        </p:spPr>
        <p:txBody>
          <a:bodyPr/>
          <a:lstStyle/>
          <a:p>
            <a:pPr algn="ctr"/>
            <a:r>
              <a:rPr lang="en-US">
                <a:solidFill>
                  <a:schemeClr val="bg1"/>
                </a:solidFill>
              </a:rPr>
              <a:t>Red Oak </a:t>
            </a:r>
            <a:r>
              <a:rPr lang="en-US" err="1">
                <a:solidFill>
                  <a:schemeClr val="bg1"/>
                </a:solidFill>
              </a:rPr>
              <a:t>Phenophases</a:t>
            </a:r>
            <a:endParaRPr lang="en-US">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9296"/>
            <a:ext cx="2803494" cy="298296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914" y="1479296"/>
            <a:ext cx="2803494" cy="29829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828" y="1479296"/>
            <a:ext cx="2803494" cy="2982966"/>
          </a:xfrm>
          <a:prstGeom prst="rect">
            <a:avLst/>
          </a:prstGeom>
        </p:spPr>
      </p:pic>
      <p:sp>
        <p:nvSpPr>
          <p:cNvPr id="7" name="Rectangle 6"/>
          <p:cNvSpPr/>
          <p:nvPr/>
        </p:nvSpPr>
        <p:spPr>
          <a:xfrm>
            <a:off x="0" y="4462262"/>
            <a:ext cx="2803494" cy="23957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fresh open or unopened flowers or flower buds are visible.  Catkins contain the male flowers while female flowers grow on short stems.  Include developing flower buds but not wilted or dried flowers.</a:t>
            </a:r>
          </a:p>
        </p:txBody>
      </p:sp>
      <p:sp>
        <p:nvSpPr>
          <p:cNvPr id="8" name="Rectangle 7"/>
          <p:cNvSpPr/>
          <p:nvPr/>
        </p:nvSpPr>
        <p:spPr>
          <a:xfrm>
            <a:off x="3127914" y="4462262"/>
            <a:ext cx="2803494" cy="23957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fresh flowers are visible.  Male flowers are open when the catkin has unfolded and hanging loosely.  Female flowers are open with pistils are visible.  Do not include wilted or dried flowers.</a:t>
            </a:r>
          </a:p>
        </p:txBody>
      </p:sp>
      <p:sp>
        <p:nvSpPr>
          <p:cNvPr id="9" name="Rectangle 8"/>
          <p:cNvSpPr/>
          <p:nvPr/>
        </p:nvSpPr>
        <p:spPr>
          <a:xfrm>
            <a:off x="6255828" y="4462262"/>
            <a:ext cx="2803494" cy="23957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fruits are visible on the plant.  The fruit is a nut that is partially covered with a “cap” and changes from green to green-brown to brown, red-brown, or dark brown.</a:t>
            </a:r>
          </a:p>
        </p:txBody>
      </p:sp>
      <p:sp>
        <p:nvSpPr>
          <p:cNvPr id="10" name="Rectangle 9"/>
          <p:cNvSpPr/>
          <p:nvPr/>
        </p:nvSpPr>
        <p:spPr>
          <a:xfrm>
            <a:off x="9383742" y="4462262"/>
            <a:ext cx="2808258" cy="23957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ripe fruits are visible.  A fruit is considered ripe when it has turned brown, red-brown, or dark brown. </a:t>
            </a:r>
          </a:p>
        </p:txBody>
      </p:sp>
      <p:sp>
        <p:nvSpPr>
          <p:cNvPr id="11" name="TextBox 10"/>
          <p:cNvSpPr txBox="1"/>
          <p:nvPr/>
        </p:nvSpPr>
        <p:spPr>
          <a:xfrm>
            <a:off x="0" y="1060704"/>
            <a:ext cx="2668050" cy="400110"/>
          </a:xfrm>
          <a:prstGeom prst="rect">
            <a:avLst/>
          </a:prstGeom>
          <a:noFill/>
        </p:spPr>
        <p:txBody>
          <a:bodyPr wrap="square" rtlCol="0">
            <a:spAutoFit/>
          </a:bodyPr>
          <a:lstStyle/>
          <a:p>
            <a:r>
              <a:rPr lang="en-US" sz="2000" b="1"/>
              <a:t>Flowers or Flower Buds </a:t>
            </a:r>
          </a:p>
        </p:txBody>
      </p:sp>
      <p:sp>
        <p:nvSpPr>
          <p:cNvPr id="12" name="TextBox 11"/>
          <p:cNvSpPr txBox="1"/>
          <p:nvPr/>
        </p:nvSpPr>
        <p:spPr>
          <a:xfrm>
            <a:off x="3697557" y="1060704"/>
            <a:ext cx="1664208" cy="400110"/>
          </a:xfrm>
          <a:prstGeom prst="rect">
            <a:avLst/>
          </a:prstGeom>
          <a:noFill/>
        </p:spPr>
        <p:txBody>
          <a:bodyPr wrap="square" rtlCol="0">
            <a:spAutoFit/>
          </a:bodyPr>
          <a:lstStyle/>
          <a:p>
            <a:r>
              <a:rPr lang="en-US" sz="2000" b="1"/>
              <a:t>Open Flowers </a:t>
            </a:r>
          </a:p>
        </p:txBody>
      </p:sp>
      <p:sp>
        <p:nvSpPr>
          <p:cNvPr id="13" name="TextBox 12"/>
          <p:cNvSpPr txBox="1"/>
          <p:nvPr/>
        </p:nvSpPr>
        <p:spPr>
          <a:xfrm>
            <a:off x="7255239" y="1060704"/>
            <a:ext cx="804672" cy="400110"/>
          </a:xfrm>
          <a:prstGeom prst="rect">
            <a:avLst/>
          </a:prstGeom>
          <a:noFill/>
        </p:spPr>
        <p:txBody>
          <a:bodyPr wrap="square" rtlCol="0">
            <a:spAutoFit/>
          </a:bodyPr>
          <a:lstStyle/>
          <a:p>
            <a:r>
              <a:rPr lang="en-US" sz="2000" b="1"/>
              <a:t>Fruits </a:t>
            </a:r>
          </a:p>
        </p:txBody>
      </p:sp>
      <p:sp>
        <p:nvSpPr>
          <p:cNvPr id="14" name="TextBox 13"/>
          <p:cNvSpPr txBox="1"/>
          <p:nvPr/>
        </p:nvSpPr>
        <p:spPr>
          <a:xfrm>
            <a:off x="10130502" y="1029265"/>
            <a:ext cx="1314738" cy="403682"/>
          </a:xfrm>
          <a:prstGeom prst="rect">
            <a:avLst/>
          </a:prstGeom>
          <a:noFill/>
        </p:spPr>
        <p:txBody>
          <a:bodyPr wrap="square" rtlCol="0">
            <a:spAutoFit/>
          </a:bodyPr>
          <a:lstStyle/>
          <a:p>
            <a:r>
              <a:rPr lang="en-US" sz="2000" b="1"/>
              <a:t>Ripe Fruits </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3742" y="1479296"/>
            <a:ext cx="2808258" cy="2964484"/>
          </a:xfrm>
          <a:prstGeom prst="rect">
            <a:avLst/>
          </a:prstGeom>
          <a:ln w="52705">
            <a:solidFill>
              <a:schemeClr val="tx1"/>
            </a:solidFill>
          </a:ln>
        </p:spPr>
      </p:pic>
    </p:spTree>
    <p:extLst>
      <p:ext uri="{BB962C8B-B14F-4D97-AF65-F5344CB8AC3E}">
        <p14:creationId xmlns:p14="http://schemas.microsoft.com/office/powerpoint/2010/main" val="1596677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normAutofit fontScale="90000"/>
          </a:bodyPr>
          <a:lstStyle/>
          <a:p>
            <a:pPr algn="ctr"/>
            <a:r>
              <a:rPr lang="en-US" dirty="0">
                <a:solidFill>
                  <a:schemeClr val="bg1"/>
                </a:solidFill>
              </a:rPr>
              <a:t>Striped Maple (</a:t>
            </a:r>
            <a:r>
              <a:rPr lang="en-US" i="1" dirty="0">
                <a:solidFill>
                  <a:schemeClr val="bg1"/>
                </a:solidFill>
              </a:rPr>
              <a:t>Acer </a:t>
            </a:r>
            <a:r>
              <a:rPr lang="en-US" i="1" dirty="0" err="1">
                <a:solidFill>
                  <a:schemeClr val="bg1"/>
                </a:solidFill>
              </a:rPr>
              <a:t>pensylvanicum</a:t>
            </a:r>
            <a:r>
              <a:rPr lang="en-US" i="1" dirty="0">
                <a:solidFill>
                  <a:schemeClr val="bg1"/>
                </a:solidFill>
              </a:rPr>
              <a:t>)</a:t>
            </a:r>
            <a:br>
              <a:rPr lang="en-US" i="1" dirty="0">
                <a:solidFill>
                  <a:schemeClr val="bg1"/>
                </a:solidFill>
              </a:rPr>
            </a:br>
            <a:r>
              <a:rPr lang="en-US" sz="3600" i="1" dirty="0">
                <a:solidFill>
                  <a:schemeClr val="bg1"/>
                </a:solidFill>
              </a:rPr>
              <a:t>Large shrub or small tree characterized by striped trunk and large leaves</a:t>
            </a:r>
            <a:r>
              <a:rPr lang="en-US" dirty="0">
                <a:solidFill>
                  <a:schemeClr val="bg1"/>
                </a:solidFill>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3088" y="1759691"/>
            <a:ext cx="3819144" cy="4860565"/>
          </a:xfrm>
          <a:prstGeom prst="rect">
            <a:avLst/>
          </a:prstGeom>
        </p:spPr>
      </p:pic>
    </p:spTree>
    <p:extLst>
      <p:ext uri="{BB962C8B-B14F-4D97-AF65-F5344CB8AC3E}">
        <p14:creationId xmlns:p14="http://schemas.microsoft.com/office/powerpoint/2010/main" val="428995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14399"/>
          </a:xfrm>
          <a:solidFill>
            <a:srgbClr val="69A243"/>
          </a:solidFill>
        </p:spPr>
        <p:txBody>
          <a:bodyPr/>
          <a:lstStyle/>
          <a:p>
            <a:pPr algn="ctr"/>
            <a:r>
              <a:rPr lang="en-US">
                <a:solidFill>
                  <a:schemeClr val="bg1"/>
                </a:solidFill>
              </a:rPr>
              <a:t>Striped Maple Identification </a:t>
            </a:r>
          </a:p>
        </p:txBody>
      </p:sp>
      <p:sp>
        <p:nvSpPr>
          <p:cNvPr id="4" name="Content Placeholder 3"/>
          <p:cNvSpPr>
            <a:spLocks noGrp="1"/>
          </p:cNvSpPr>
          <p:nvPr>
            <p:ph idx="1"/>
          </p:nvPr>
        </p:nvSpPr>
        <p:spPr>
          <a:xfrm>
            <a:off x="0" y="1101692"/>
            <a:ext cx="6254496" cy="5756307"/>
          </a:xfrm>
        </p:spPr>
        <p:txBody>
          <a:bodyPr>
            <a:normAutofit fontScale="85000" lnSpcReduction="20000"/>
          </a:bodyPr>
          <a:lstStyle/>
          <a:p>
            <a:r>
              <a:rPr lang="en-US"/>
              <a:t>Leaves </a:t>
            </a:r>
          </a:p>
          <a:p>
            <a:pPr lvl="1"/>
            <a:r>
              <a:rPr lang="en-US" sz="2500"/>
              <a:t>Opposite, lobbed, large, thin, somewhat papery </a:t>
            </a:r>
          </a:p>
          <a:p>
            <a:pPr lvl="1"/>
            <a:r>
              <a:rPr lang="en-US" sz="2500"/>
              <a:t>3 triangular forward-pointing lobes with a large central lobe </a:t>
            </a:r>
          </a:p>
          <a:p>
            <a:pPr lvl="1"/>
            <a:r>
              <a:rPr lang="en-US" sz="2500"/>
              <a:t>Base is rounded or slightly heart-shaped </a:t>
            </a:r>
          </a:p>
          <a:p>
            <a:r>
              <a:rPr lang="en-US"/>
              <a:t>Twigs </a:t>
            </a:r>
          </a:p>
          <a:p>
            <a:pPr lvl="1"/>
            <a:r>
              <a:rPr lang="en-US" sz="2500"/>
              <a:t>Green &amp; hairless </a:t>
            </a:r>
          </a:p>
          <a:p>
            <a:pPr lvl="1"/>
            <a:r>
              <a:rPr lang="en-US" sz="2500"/>
              <a:t>Become striped with whitish lines </a:t>
            </a:r>
          </a:p>
          <a:p>
            <a:r>
              <a:rPr lang="en-US"/>
              <a:t>Bark </a:t>
            </a:r>
          </a:p>
          <a:p>
            <a:pPr lvl="1"/>
            <a:r>
              <a:rPr lang="en-US" sz="2500"/>
              <a:t>Green with thin stripes </a:t>
            </a:r>
          </a:p>
          <a:p>
            <a:pPr lvl="1"/>
            <a:r>
              <a:rPr lang="en-US" sz="2500"/>
              <a:t>Becomes gray as the tree ages </a:t>
            </a:r>
          </a:p>
          <a:p>
            <a:r>
              <a:rPr lang="en-US"/>
              <a:t>Flowers </a:t>
            </a:r>
          </a:p>
          <a:p>
            <a:pPr lvl="1"/>
            <a:r>
              <a:rPr lang="en-US" sz="2500"/>
              <a:t>Bright yellow &amp; bell-shaped </a:t>
            </a:r>
          </a:p>
          <a:p>
            <a:pPr lvl="1"/>
            <a:r>
              <a:rPr lang="en-US" sz="2500"/>
              <a:t>Long clusters </a:t>
            </a:r>
          </a:p>
          <a:p>
            <a:r>
              <a:rPr lang="en-US"/>
              <a:t>Fruits </a:t>
            </a:r>
          </a:p>
          <a:p>
            <a:pPr lvl="1"/>
            <a:r>
              <a:rPr lang="en-US" sz="2500"/>
              <a:t>Widely spaced wings (samaras) that are reddish in early development &amp; change to tan</a:t>
            </a:r>
          </a:p>
          <a:p>
            <a:pPr lvl="1"/>
            <a:endParaRPr lang="en-US"/>
          </a:p>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032" y="1062419"/>
            <a:ext cx="2919984" cy="20831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016" y="1062419"/>
            <a:ext cx="2919984" cy="208311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032" y="3145536"/>
            <a:ext cx="2919984" cy="215798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2016" y="3145537"/>
            <a:ext cx="2907792" cy="215798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6090" y="5303520"/>
            <a:ext cx="2347468" cy="1554480"/>
          </a:xfrm>
          <a:prstGeom prst="rect">
            <a:avLst/>
          </a:prstGeom>
        </p:spPr>
      </p:pic>
    </p:spTree>
    <p:extLst>
      <p:ext uri="{BB962C8B-B14F-4D97-AF65-F5344CB8AC3E}">
        <p14:creationId xmlns:p14="http://schemas.microsoft.com/office/powerpoint/2010/main" val="857310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16709"/>
          </a:xfrm>
          <a:solidFill>
            <a:srgbClr val="69A243"/>
          </a:solidFill>
        </p:spPr>
        <p:txBody>
          <a:bodyPr/>
          <a:lstStyle/>
          <a:p>
            <a:pPr algn="ctr"/>
            <a:r>
              <a:rPr lang="en-US">
                <a:solidFill>
                  <a:schemeClr val="bg1"/>
                </a:solidFill>
              </a:rPr>
              <a:t>Striped Maple </a:t>
            </a:r>
            <a:r>
              <a:rPr lang="en-US" dirty="0" err="1">
                <a:solidFill>
                  <a:schemeClr val="bg1"/>
                </a:solidFill>
              </a:rPr>
              <a:t>Phenophases</a:t>
            </a:r>
            <a:r>
              <a:rPr lang="en-US" dirty="0">
                <a:solidFill>
                  <a:schemeClr val="bg1"/>
                </a:solidFill>
              </a:rPr>
              <a:t> </a:t>
            </a:r>
          </a:p>
        </p:txBody>
      </p:sp>
      <p:sp>
        <p:nvSpPr>
          <p:cNvPr id="3" name="TextBox 2"/>
          <p:cNvSpPr txBox="1"/>
          <p:nvPr/>
        </p:nvSpPr>
        <p:spPr>
          <a:xfrm>
            <a:off x="189947" y="821893"/>
            <a:ext cx="2220686" cy="400110"/>
          </a:xfrm>
          <a:prstGeom prst="rect">
            <a:avLst/>
          </a:prstGeom>
          <a:noFill/>
        </p:spPr>
        <p:txBody>
          <a:bodyPr wrap="square" rtlCol="0">
            <a:spAutoFit/>
          </a:bodyPr>
          <a:lstStyle/>
          <a:p>
            <a:r>
              <a:rPr lang="en-US" sz="2000" b="1" dirty="0"/>
              <a:t>Breaking Leaf Bud </a:t>
            </a:r>
          </a:p>
        </p:txBody>
      </p:sp>
      <p:sp>
        <p:nvSpPr>
          <p:cNvPr id="4" name="TextBox 3"/>
          <p:cNvSpPr txBox="1"/>
          <p:nvPr/>
        </p:nvSpPr>
        <p:spPr>
          <a:xfrm>
            <a:off x="4058696" y="805283"/>
            <a:ext cx="1240970" cy="400110"/>
          </a:xfrm>
          <a:prstGeom prst="rect">
            <a:avLst/>
          </a:prstGeom>
          <a:noFill/>
        </p:spPr>
        <p:txBody>
          <a:bodyPr wrap="square" rtlCol="0">
            <a:spAutoFit/>
          </a:bodyPr>
          <a:lstStyle/>
          <a:p>
            <a:r>
              <a:rPr lang="en-US" sz="2000" b="1" dirty="0"/>
              <a:t>Leaves </a:t>
            </a:r>
          </a:p>
        </p:txBody>
      </p:sp>
      <p:sp>
        <p:nvSpPr>
          <p:cNvPr id="5" name="TextBox 4"/>
          <p:cNvSpPr txBox="1"/>
          <p:nvPr/>
        </p:nvSpPr>
        <p:spPr>
          <a:xfrm>
            <a:off x="6400800" y="846304"/>
            <a:ext cx="2503714" cy="400110"/>
          </a:xfrm>
          <a:prstGeom prst="rect">
            <a:avLst/>
          </a:prstGeom>
          <a:noFill/>
        </p:spPr>
        <p:txBody>
          <a:bodyPr wrap="square" rtlCol="0">
            <a:spAutoFit/>
          </a:bodyPr>
          <a:lstStyle/>
          <a:p>
            <a:r>
              <a:rPr lang="en-US" sz="2000" b="1" dirty="0"/>
              <a:t>Increasing Leaf Size </a:t>
            </a:r>
          </a:p>
        </p:txBody>
      </p:sp>
      <p:sp>
        <p:nvSpPr>
          <p:cNvPr id="6" name="TextBox 5"/>
          <p:cNvSpPr txBox="1"/>
          <p:nvPr/>
        </p:nvSpPr>
        <p:spPr>
          <a:xfrm>
            <a:off x="9818914" y="816709"/>
            <a:ext cx="1894114" cy="400110"/>
          </a:xfrm>
          <a:prstGeom prst="rect">
            <a:avLst/>
          </a:prstGeom>
          <a:noFill/>
        </p:spPr>
        <p:txBody>
          <a:bodyPr wrap="square" rtlCol="0">
            <a:spAutoFit/>
          </a:bodyPr>
          <a:lstStyle/>
          <a:p>
            <a:r>
              <a:rPr lang="en-US" sz="2000" b="1" dirty="0"/>
              <a:t>Colored Leaves </a:t>
            </a:r>
          </a:p>
        </p:txBody>
      </p:sp>
      <p:sp>
        <p:nvSpPr>
          <p:cNvPr id="9" name="Rectangle 8"/>
          <p:cNvSpPr/>
          <p:nvPr/>
        </p:nvSpPr>
        <p:spPr>
          <a:xfrm>
            <a:off x="0" y="4310743"/>
            <a:ext cx="2803494" cy="25472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breaking leaf buds visible.  A leaf bud is considered ”breaking” once a green leaf tip is visible at the end of the bud but before the first leaf from the bud has unfolded to expose the leaf stalk.   </a:t>
            </a:r>
          </a:p>
        </p:txBody>
      </p:sp>
      <p:sp>
        <p:nvSpPr>
          <p:cNvPr id="10" name="Rectangle 9"/>
          <p:cNvSpPr/>
          <p:nvPr/>
        </p:nvSpPr>
        <p:spPr>
          <a:xfrm>
            <a:off x="3113314" y="4310743"/>
            <a:ext cx="2852058" cy="25472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unfolded leaves visible.  A leaf is considered ”unfolded” once its entire length has emerged from a break bud so that the leaf stalk is visible at its attachment to the stem.  Do not include fully dried or dead leaves.</a:t>
            </a:r>
          </a:p>
        </p:txBody>
      </p:sp>
      <p:sp>
        <p:nvSpPr>
          <p:cNvPr id="11" name="Rectangle 10"/>
          <p:cNvSpPr/>
          <p:nvPr/>
        </p:nvSpPr>
        <p:spPr>
          <a:xfrm>
            <a:off x="6275192" y="4310742"/>
            <a:ext cx="2803494" cy="25472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Majority of leaves have not reached their full size and are growing larger.  Do not include new leaves that continue to emerge at the ends of elongating stems through the growing season. </a:t>
            </a:r>
          </a:p>
        </p:txBody>
      </p:sp>
      <p:sp>
        <p:nvSpPr>
          <p:cNvPr id="12" name="Rectangle 11"/>
          <p:cNvSpPr/>
          <p:nvPr/>
        </p:nvSpPr>
        <p:spPr>
          <a:xfrm>
            <a:off x="9339942" y="4310743"/>
            <a:ext cx="2852058" cy="25472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One or more leaves show their typical late-season color, or yellow or brown due to drought or other stressors.  Do not include small spots of color from leaf damage or dieback on branches.  Do not include fully dried or dead leaves.</a:t>
            </a:r>
          </a:p>
          <a:p>
            <a:pPr algn="ct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314" y="1276010"/>
            <a:ext cx="2839229" cy="3034733"/>
          </a:xfrm>
          <a:prstGeom prst="rect">
            <a:avLst/>
          </a:prstGeom>
          <a:ln w="53975">
            <a:solidFill>
              <a:schemeClr val="tx1"/>
            </a:solidFill>
          </a:ln>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942" y="1276009"/>
            <a:ext cx="2852058" cy="3034733"/>
          </a:xfrm>
          <a:prstGeom prst="rect">
            <a:avLst/>
          </a:prstGeom>
          <a:ln w="53975">
            <a:solidFill>
              <a:schemeClr val="tx1"/>
            </a:solidFill>
          </a:ln>
        </p:spPr>
      </p:pic>
      <p:pic>
        <p:nvPicPr>
          <p:cNvPr id="14" name="Picture 13">
            <a:extLst>
              <a:ext uri="{FF2B5EF4-FFF2-40B4-BE49-F238E27FC236}">
                <a16:creationId xmlns:a16="http://schemas.microsoft.com/office/drawing/2014/main" id="{77C32FF5-9287-4EB6-A28A-BED90C5C6350}"/>
              </a:ext>
            </a:extLst>
          </p:cNvPr>
          <p:cNvPicPr>
            <a:picLocks noChangeAspect="1"/>
          </p:cNvPicPr>
          <p:nvPr/>
        </p:nvPicPr>
        <p:blipFill rotWithShape="1">
          <a:blip r:embed="rId4">
            <a:extLst>
              <a:ext uri="{28A0092B-C50C-407E-A947-70E740481C1C}">
                <a14:useLocalDpi xmlns:a14="http://schemas.microsoft.com/office/drawing/2010/main" val="0"/>
              </a:ext>
            </a:extLst>
          </a:blip>
          <a:srcRect l="37489" t="32063" r="14575"/>
          <a:stretch/>
        </p:blipFill>
        <p:spPr>
          <a:xfrm>
            <a:off x="28470" y="1276009"/>
            <a:ext cx="2762195" cy="3064330"/>
          </a:xfrm>
          <a:prstGeom prst="rect">
            <a:avLst/>
          </a:prstGeom>
          <a:ln w="44450">
            <a:solidFill>
              <a:schemeClr val="tx1"/>
            </a:solidFill>
          </a:ln>
        </p:spPr>
      </p:pic>
    </p:spTree>
    <p:extLst>
      <p:ext uri="{BB962C8B-B14F-4D97-AF65-F5344CB8AC3E}">
        <p14:creationId xmlns:p14="http://schemas.microsoft.com/office/powerpoint/2010/main" val="1231701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83770"/>
          </a:xfrm>
          <a:solidFill>
            <a:srgbClr val="69A243"/>
          </a:solidFill>
        </p:spPr>
        <p:txBody>
          <a:bodyPr/>
          <a:lstStyle/>
          <a:p>
            <a:pPr algn="ctr"/>
            <a:r>
              <a:rPr lang="en-US">
                <a:solidFill>
                  <a:schemeClr val="bg1"/>
                </a:solidFill>
              </a:rPr>
              <a:t>Striped Maple </a:t>
            </a:r>
            <a:r>
              <a:rPr lang="en-US" err="1">
                <a:solidFill>
                  <a:schemeClr val="bg1"/>
                </a:solidFill>
              </a:rPr>
              <a:t>Phenophases</a:t>
            </a:r>
            <a:r>
              <a:rPr lang="en-US">
                <a:solidFill>
                  <a:schemeClr val="bg1"/>
                </a:solidFill>
              </a:rPr>
              <a:t> </a:t>
            </a:r>
          </a:p>
        </p:txBody>
      </p:sp>
      <p:sp>
        <p:nvSpPr>
          <p:cNvPr id="3" name="TextBox 2"/>
          <p:cNvSpPr txBox="1"/>
          <p:nvPr/>
        </p:nvSpPr>
        <p:spPr>
          <a:xfrm>
            <a:off x="51918" y="827617"/>
            <a:ext cx="2699657" cy="400110"/>
          </a:xfrm>
          <a:prstGeom prst="rect">
            <a:avLst/>
          </a:prstGeom>
          <a:noFill/>
        </p:spPr>
        <p:txBody>
          <a:bodyPr wrap="square" rtlCol="0">
            <a:spAutoFit/>
          </a:bodyPr>
          <a:lstStyle/>
          <a:p>
            <a:r>
              <a:rPr lang="en-US" sz="2000" b="1" dirty="0"/>
              <a:t>Flowers or Flower Buds </a:t>
            </a:r>
          </a:p>
        </p:txBody>
      </p:sp>
      <p:sp>
        <p:nvSpPr>
          <p:cNvPr id="4" name="TextBox 3"/>
          <p:cNvSpPr txBox="1"/>
          <p:nvPr/>
        </p:nvSpPr>
        <p:spPr>
          <a:xfrm>
            <a:off x="3642239" y="763211"/>
            <a:ext cx="1719943" cy="400110"/>
          </a:xfrm>
          <a:prstGeom prst="rect">
            <a:avLst/>
          </a:prstGeom>
          <a:noFill/>
        </p:spPr>
        <p:txBody>
          <a:bodyPr wrap="square" rtlCol="0">
            <a:spAutoFit/>
          </a:bodyPr>
          <a:lstStyle/>
          <a:p>
            <a:r>
              <a:rPr lang="en-US" sz="2000" b="1" dirty="0"/>
              <a:t>Open Flowers</a:t>
            </a:r>
          </a:p>
        </p:txBody>
      </p:sp>
      <p:sp>
        <p:nvSpPr>
          <p:cNvPr id="5" name="TextBox 4"/>
          <p:cNvSpPr txBox="1"/>
          <p:nvPr/>
        </p:nvSpPr>
        <p:spPr>
          <a:xfrm>
            <a:off x="7141026" y="761999"/>
            <a:ext cx="892629" cy="400110"/>
          </a:xfrm>
          <a:prstGeom prst="rect">
            <a:avLst/>
          </a:prstGeom>
          <a:noFill/>
        </p:spPr>
        <p:txBody>
          <a:bodyPr wrap="square" rtlCol="0">
            <a:spAutoFit/>
          </a:bodyPr>
          <a:lstStyle/>
          <a:p>
            <a:r>
              <a:rPr lang="en-US" sz="2000" b="1" dirty="0"/>
              <a:t>Fruits</a:t>
            </a:r>
          </a:p>
        </p:txBody>
      </p:sp>
      <p:sp>
        <p:nvSpPr>
          <p:cNvPr id="6" name="TextBox 5"/>
          <p:cNvSpPr txBox="1"/>
          <p:nvPr/>
        </p:nvSpPr>
        <p:spPr>
          <a:xfrm>
            <a:off x="10047515" y="763211"/>
            <a:ext cx="1524000" cy="400110"/>
          </a:xfrm>
          <a:prstGeom prst="rect">
            <a:avLst/>
          </a:prstGeom>
          <a:noFill/>
        </p:spPr>
        <p:txBody>
          <a:bodyPr wrap="square" rtlCol="0">
            <a:spAutoFit/>
          </a:bodyPr>
          <a:lstStyle/>
          <a:p>
            <a:r>
              <a:rPr lang="en-US" sz="2000" b="1" dirty="0"/>
              <a:t>Ripe Fruits</a:t>
            </a:r>
          </a:p>
        </p:txBody>
      </p:sp>
      <p:sp>
        <p:nvSpPr>
          <p:cNvPr id="10" name="Rectangle 9"/>
          <p:cNvSpPr/>
          <p:nvPr/>
        </p:nvSpPr>
        <p:spPr>
          <a:xfrm>
            <a:off x="3102428" y="4254539"/>
            <a:ext cx="2764970" cy="26034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open flowers visible.  Flowers are considered “open” when the reproductive parts are visible between or within unfolded or open flower parts.  Do not include wilted or dried flowers.</a:t>
            </a:r>
          </a:p>
        </p:txBody>
      </p:sp>
      <p:sp>
        <p:nvSpPr>
          <p:cNvPr id="11" name="Rectangle 10"/>
          <p:cNvSpPr/>
          <p:nvPr/>
        </p:nvSpPr>
        <p:spPr>
          <a:xfrm>
            <a:off x="6204856" y="4254539"/>
            <a:ext cx="2764970" cy="26034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fruits are visible.  Fruits are two joined seeds in a “V” shape.  Each seed has a wing that changes from green to tan or brownish and drops from the plant.</a:t>
            </a:r>
          </a:p>
        </p:txBody>
      </p:sp>
      <p:sp>
        <p:nvSpPr>
          <p:cNvPr id="12" name="Rectangle 11"/>
          <p:cNvSpPr/>
          <p:nvPr/>
        </p:nvSpPr>
        <p:spPr>
          <a:xfrm>
            <a:off x="0" y="4254539"/>
            <a:ext cx="2764970" cy="26034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One or more open or </a:t>
            </a:r>
          </a:p>
          <a:p>
            <a:pPr algn="ctr"/>
            <a:r>
              <a:rPr lang="en-US" dirty="0">
                <a:solidFill>
                  <a:schemeClr val="tx1"/>
                </a:solidFill>
              </a:rPr>
              <a:t>unopened flowers/flower buds visible.  Include flower buds that are swelling or expanding.  Do not include tightly closed and dormant flowers.  Do not include wilted or dried flowers.</a:t>
            </a:r>
          </a:p>
          <a:p>
            <a:pPr algn="ctr"/>
            <a:endParaRPr lang="en-US" dirty="0"/>
          </a:p>
        </p:txBody>
      </p:sp>
      <p:sp>
        <p:nvSpPr>
          <p:cNvPr id="13" name="Rectangle 12"/>
          <p:cNvSpPr/>
          <p:nvPr/>
        </p:nvSpPr>
        <p:spPr>
          <a:xfrm>
            <a:off x="9427030" y="4254539"/>
            <a:ext cx="2764970" cy="26034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ripe fruits visible.  Fruits are considered ripe when it has turned tan or brownish and readily drops from the plant when touched. </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025" y="1227727"/>
            <a:ext cx="2730373" cy="3026812"/>
          </a:xfrm>
          <a:prstGeom prst="rect">
            <a:avLst/>
          </a:prstGeom>
          <a:ln w="53975">
            <a:solidFill>
              <a:schemeClr val="tx1"/>
            </a:solidFill>
          </a:ln>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856" y="1227727"/>
            <a:ext cx="2764970" cy="3026812"/>
          </a:xfrm>
          <a:prstGeom prst="rect">
            <a:avLst/>
          </a:prstGeom>
          <a:ln w="53975">
            <a:solidFill>
              <a:schemeClr val="tx1"/>
            </a:solidFill>
          </a:ln>
        </p:spPr>
      </p:pic>
      <p:pic>
        <p:nvPicPr>
          <p:cNvPr id="2050" name="Picture 2" descr="Image result for acer pensylvanicum flower buds">
            <a:extLst>
              <a:ext uri="{FF2B5EF4-FFF2-40B4-BE49-F238E27FC236}">
                <a16:creationId xmlns:a16="http://schemas.microsoft.com/office/drawing/2014/main" id="{A7F33E45-BF16-4984-9E83-E0CC3B80DB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36" b="21918"/>
          <a:stretch/>
        </p:blipFill>
        <p:spPr bwMode="auto">
          <a:xfrm>
            <a:off x="98711" y="1225907"/>
            <a:ext cx="2857143" cy="2992235"/>
          </a:xfrm>
          <a:prstGeom prst="rect">
            <a:avLst/>
          </a:prstGeom>
          <a:solidFill>
            <a:schemeClr val="bg1"/>
          </a:solidFill>
          <a:ln w="50800">
            <a:solidFill>
              <a:schemeClr val="tx1"/>
            </a:solidFill>
          </a:ln>
        </p:spPr>
      </p:pic>
    </p:spTree>
    <p:extLst>
      <p:ext uri="{BB962C8B-B14F-4D97-AF65-F5344CB8AC3E}">
        <p14:creationId xmlns:p14="http://schemas.microsoft.com/office/powerpoint/2010/main" val="1827625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lstStyle/>
          <a:p>
            <a:pPr algn="ctr"/>
            <a:r>
              <a:rPr lang="en-US" dirty="0">
                <a:solidFill>
                  <a:schemeClr val="bg1"/>
                </a:solidFill>
              </a:rPr>
              <a:t>Sugar Maple (</a:t>
            </a:r>
            <a:r>
              <a:rPr lang="en-US" i="1" dirty="0">
                <a:solidFill>
                  <a:schemeClr val="bg1"/>
                </a:solidFill>
              </a:rPr>
              <a:t>Acer </a:t>
            </a:r>
            <a:r>
              <a:rPr lang="en-US" i="1" dirty="0" err="1">
                <a:solidFill>
                  <a:schemeClr val="bg1"/>
                </a:solidFill>
              </a:rPr>
              <a:t>saccharum</a:t>
            </a:r>
            <a:r>
              <a:rPr lang="en-US" i="1" dirty="0">
                <a:solidFill>
                  <a:schemeClr val="bg1"/>
                </a:solidFill>
              </a:rPr>
              <a:t>)</a:t>
            </a:r>
            <a:r>
              <a:rPr lang="en-US" dirty="0">
                <a:solidFill>
                  <a:schemeClr val="bg1"/>
                </a:solidFill>
              </a:rPr>
              <a:t> </a:t>
            </a:r>
            <a:br>
              <a:rPr lang="en-US" dirty="0">
                <a:solidFill>
                  <a:schemeClr val="bg1"/>
                </a:solidFill>
              </a:rPr>
            </a:br>
            <a:r>
              <a:rPr lang="en-US" sz="3200" dirty="0">
                <a:solidFill>
                  <a:schemeClr val="bg1"/>
                </a:solidFill>
              </a:rPr>
              <a:t>Tall, long-lived tree with dense, rounded crown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459" y="1575421"/>
            <a:ext cx="3983082" cy="5043093"/>
          </a:xfrm>
          <a:prstGeom prst="rect">
            <a:avLst/>
          </a:prstGeom>
        </p:spPr>
      </p:pic>
    </p:spTree>
    <p:extLst>
      <p:ext uri="{BB962C8B-B14F-4D97-AF65-F5344CB8AC3E}">
        <p14:creationId xmlns:p14="http://schemas.microsoft.com/office/powerpoint/2010/main" val="6294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6171"/>
          </a:xfrm>
          <a:solidFill>
            <a:srgbClr val="69A243"/>
          </a:solidFill>
        </p:spPr>
        <p:txBody>
          <a:bodyPr/>
          <a:lstStyle/>
          <a:p>
            <a:pPr algn="ctr"/>
            <a:r>
              <a:rPr lang="en-US" dirty="0">
                <a:solidFill>
                  <a:schemeClr val="bg1"/>
                </a:solidFill>
              </a:rPr>
              <a:t>Sugar Maple Identification </a:t>
            </a:r>
          </a:p>
        </p:txBody>
      </p:sp>
      <p:sp>
        <p:nvSpPr>
          <p:cNvPr id="3" name="Content Placeholder 2"/>
          <p:cNvSpPr>
            <a:spLocks noGrp="1"/>
          </p:cNvSpPr>
          <p:nvPr>
            <p:ph idx="1"/>
          </p:nvPr>
        </p:nvSpPr>
        <p:spPr>
          <a:xfrm>
            <a:off x="0" y="936172"/>
            <a:ext cx="5769429" cy="5921828"/>
          </a:xfrm>
        </p:spPr>
        <p:txBody>
          <a:bodyPr>
            <a:normAutofit fontScale="92500" lnSpcReduction="20000"/>
          </a:bodyPr>
          <a:lstStyle/>
          <a:p>
            <a:r>
              <a:rPr lang="en-US" dirty="0"/>
              <a:t>Leaves</a:t>
            </a:r>
          </a:p>
          <a:p>
            <a:pPr lvl="1"/>
            <a:r>
              <a:rPr lang="en-US" dirty="0"/>
              <a:t>Opposite &amp; 5-lobed</a:t>
            </a:r>
          </a:p>
          <a:p>
            <a:pPr lvl="1"/>
            <a:r>
              <a:rPr lang="en-US" dirty="0"/>
              <a:t>Deeply cut, rounded divisions between lobes  </a:t>
            </a:r>
          </a:p>
          <a:p>
            <a:pPr lvl="1"/>
            <a:r>
              <a:rPr lang="en-US" dirty="0"/>
              <a:t>Dark green above &amp; paler underneath </a:t>
            </a:r>
          </a:p>
          <a:p>
            <a:r>
              <a:rPr lang="en-US" dirty="0"/>
              <a:t>Twigs </a:t>
            </a:r>
          </a:p>
          <a:p>
            <a:pPr lvl="1"/>
            <a:r>
              <a:rPr lang="en-US" dirty="0"/>
              <a:t>Opposite on the stem </a:t>
            </a:r>
          </a:p>
          <a:p>
            <a:pPr lvl="1"/>
            <a:r>
              <a:rPr lang="en-US" dirty="0"/>
              <a:t>Smooth &amp; gray to brown in color </a:t>
            </a:r>
          </a:p>
          <a:p>
            <a:r>
              <a:rPr lang="en-US" dirty="0"/>
              <a:t>Bark </a:t>
            </a:r>
          </a:p>
          <a:p>
            <a:pPr lvl="1"/>
            <a:r>
              <a:rPr lang="en-US" dirty="0"/>
              <a:t>Light to dark gray </a:t>
            </a:r>
          </a:p>
          <a:p>
            <a:pPr lvl="1"/>
            <a:r>
              <a:rPr lang="en-US" dirty="0"/>
              <a:t>Narrowly ridged with long deep furrows </a:t>
            </a:r>
          </a:p>
          <a:p>
            <a:pPr lvl="1"/>
            <a:r>
              <a:rPr lang="en-US" dirty="0"/>
              <a:t>Sometimes scaly </a:t>
            </a:r>
          </a:p>
          <a:p>
            <a:r>
              <a:rPr lang="en-US" dirty="0"/>
              <a:t>Flowers </a:t>
            </a:r>
          </a:p>
          <a:p>
            <a:pPr lvl="1"/>
            <a:r>
              <a:rPr lang="en-US" dirty="0"/>
              <a:t>Greenish &amp; inconspicuous </a:t>
            </a:r>
          </a:p>
          <a:p>
            <a:r>
              <a:rPr lang="en-US" dirty="0"/>
              <a:t>Fruits  </a:t>
            </a:r>
          </a:p>
          <a:p>
            <a:pPr lvl="1"/>
            <a:r>
              <a:rPr lang="en-US" dirty="0"/>
              <a:t>2-winged samara </a:t>
            </a:r>
          </a:p>
          <a:p>
            <a:pPr lvl="1"/>
            <a:r>
              <a:rPr lang="en-US" dirty="0"/>
              <a:t>Mature in the fall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445829" y="1057406"/>
            <a:ext cx="3352801" cy="196883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634" r="16524" b="11745"/>
          <a:stretch/>
        </p:blipFill>
        <p:spPr>
          <a:xfrm>
            <a:off x="6056124" y="3004464"/>
            <a:ext cx="2982842" cy="1828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3995" y="2982685"/>
            <a:ext cx="3177268" cy="18288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0686" y="4811486"/>
            <a:ext cx="3192238" cy="20465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2924" y="4811486"/>
            <a:ext cx="2969076" cy="2046514"/>
          </a:xfrm>
          <a:prstGeom prst="rect">
            <a:avLst/>
          </a:prstGeom>
        </p:spPr>
      </p:pic>
    </p:spTree>
    <p:extLst>
      <p:ext uri="{BB962C8B-B14F-4D97-AF65-F5344CB8AC3E}">
        <p14:creationId xmlns:p14="http://schemas.microsoft.com/office/powerpoint/2010/main" val="2053629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05840"/>
          </a:xfrm>
          <a:solidFill>
            <a:srgbClr val="69A243"/>
          </a:solidFill>
        </p:spPr>
        <p:txBody>
          <a:bodyPr/>
          <a:lstStyle/>
          <a:p>
            <a:pPr algn="ctr"/>
            <a:r>
              <a:rPr lang="en-US">
                <a:solidFill>
                  <a:schemeClr val="bg1"/>
                </a:solidFill>
              </a:rPr>
              <a:t>Sugar Maple </a:t>
            </a:r>
            <a:r>
              <a:rPr lang="en-US" err="1">
                <a:solidFill>
                  <a:schemeClr val="bg1"/>
                </a:solidFill>
              </a:rPr>
              <a:t>Phenophases</a:t>
            </a:r>
            <a:r>
              <a:rPr lang="en-US">
                <a:solidFill>
                  <a:schemeClr val="bg1"/>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3708"/>
            <a:ext cx="2839229" cy="30042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385" y="1468593"/>
            <a:ext cx="2839229" cy="30042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578" y="1471387"/>
            <a:ext cx="2839229" cy="3001448"/>
          </a:xfrm>
          <a:prstGeom prst="rect">
            <a:avLst/>
          </a:prstGeom>
        </p:spPr>
      </p:pic>
      <p:sp>
        <p:nvSpPr>
          <p:cNvPr id="9" name="TextBox 8"/>
          <p:cNvSpPr txBox="1"/>
          <p:nvPr/>
        </p:nvSpPr>
        <p:spPr>
          <a:xfrm>
            <a:off x="234319" y="1037162"/>
            <a:ext cx="2370590" cy="400110"/>
          </a:xfrm>
          <a:prstGeom prst="rect">
            <a:avLst/>
          </a:prstGeom>
          <a:noFill/>
        </p:spPr>
        <p:txBody>
          <a:bodyPr wrap="square" rtlCol="0">
            <a:spAutoFit/>
          </a:bodyPr>
          <a:lstStyle/>
          <a:p>
            <a:r>
              <a:rPr lang="en-US" sz="2000" b="1"/>
              <a:t>Breaking Leaf Bud </a:t>
            </a:r>
          </a:p>
        </p:txBody>
      </p:sp>
      <p:sp>
        <p:nvSpPr>
          <p:cNvPr id="10" name="TextBox 9"/>
          <p:cNvSpPr txBox="1"/>
          <p:nvPr/>
        </p:nvSpPr>
        <p:spPr>
          <a:xfrm>
            <a:off x="4063941" y="1005841"/>
            <a:ext cx="1016115" cy="400110"/>
          </a:xfrm>
          <a:prstGeom prst="rect">
            <a:avLst/>
          </a:prstGeom>
          <a:noFill/>
        </p:spPr>
        <p:txBody>
          <a:bodyPr wrap="square" rtlCol="0">
            <a:spAutoFit/>
          </a:bodyPr>
          <a:lstStyle/>
          <a:p>
            <a:r>
              <a:rPr lang="en-US" sz="2000" b="1"/>
              <a:t>Leaves </a:t>
            </a:r>
          </a:p>
        </p:txBody>
      </p:sp>
      <p:sp>
        <p:nvSpPr>
          <p:cNvPr id="11" name="TextBox 10"/>
          <p:cNvSpPr txBox="1"/>
          <p:nvPr/>
        </p:nvSpPr>
        <p:spPr>
          <a:xfrm>
            <a:off x="6531864" y="1005841"/>
            <a:ext cx="2261615" cy="400110"/>
          </a:xfrm>
          <a:prstGeom prst="rect">
            <a:avLst/>
          </a:prstGeom>
          <a:noFill/>
        </p:spPr>
        <p:txBody>
          <a:bodyPr wrap="square" rtlCol="0">
            <a:spAutoFit/>
          </a:bodyPr>
          <a:lstStyle/>
          <a:p>
            <a:r>
              <a:rPr lang="en-US" sz="2000" b="1"/>
              <a:t>Increasing Leaf Size </a:t>
            </a:r>
          </a:p>
        </p:txBody>
      </p:sp>
      <p:sp>
        <p:nvSpPr>
          <p:cNvPr id="12" name="TextBox 11"/>
          <p:cNvSpPr txBox="1"/>
          <p:nvPr/>
        </p:nvSpPr>
        <p:spPr>
          <a:xfrm>
            <a:off x="9839697" y="1037162"/>
            <a:ext cx="1865376" cy="400110"/>
          </a:xfrm>
          <a:prstGeom prst="rect">
            <a:avLst/>
          </a:prstGeom>
          <a:noFill/>
        </p:spPr>
        <p:txBody>
          <a:bodyPr wrap="square" rtlCol="0">
            <a:spAutoFit/>
          </a:bodyPr>
          <a:lstStyle/>
          <a:p>
            <a:r>
              <a:rPr lang="en-US" sz="2000" b="1"/>
              <a:t>Colored Leaves </a:t>
            </a:r>
          </a:p>
        </p:txBody>
      </p:sp>
      <p:sp>
        <p:nvSpPr>
          <p:cNvPr id="13" name="Rectangle 12"/>
          <p:cNvSpPr/>
          <p:nvPr/>
        </p:nvSpPr>
        <p:spPr>
          <a:xfrm>
            <a:off x="0" y="4472835"/>
            <a:ext cx="2839229" cy="2385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breaking leaf buds are visible.  A leaf bud is “breaking” once a green leaf tip is visible at the end of the bud, but before the first leaf from the bud has unfolded to expose the leaf stalk.</a:t>
            </a:r>
          </a:p>
        </p:txBody>
      </p:sp>
      <p:sp>
        <p:nvSpPr>
          <p:cNvPr id="14" name="Rectangle 13"/>
          <p:cNvSpPr/>
          <p:nvPr/>
        </p:nvSpPr>
        <p:spPr>
          <a:xfrm>
            <a:off x="3152385" y="4472835"/>
            <a:ext cx="2839229" cy="2385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live unfolded leaves are visible.  A leaf is unfolded once its full length has emerged from the bud so the leaf stalk is visible where it attaches to the stem.  Do not include fully dried or dead leaves. </a:t>
            </a:r>
          </a:p>
        </p:txBody>
      </p:sp>
      <p:sp>
        <p:nvSpPr>
          <p:cNvPr id="15" name="Rectangle 14"/>
          <p:cNvSpPr/>
          <p:nvPr/>
        </p:nvSpPr>
        <p:spPr>
          <a:xfrm>
            <a:off x="6252578" y="4472835"/>
            <a:ext cx="2839229" cy="2385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Majority of leaves have not reached their full size and are still growing larger.  Do not include new leaves that continue to emerge at the ends of elongating stems through the growing season. </a:t>
            </a:r>
          </a:p>
        </p:txBody>
      </p:sp>
      <p:sp>
        <p:nvSpPr>
          <p:cNvPr id="16" name="Rectangle 15"/>
          <p:cNvSpPr/>
          <p:nvPr/>
        </p:nvSpPr>
        <p:spPr>
          <a:xfrm>
            <a:off x="9352771" y="4472835"/>
            <a:ext cx="2839229" cy="2385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leaves (including recently fallen) have turned to their late-season colors.  Do no include fully dried or dead leaves that remain on the plant. </a:t>
            </a:r>
          </a:p>
        </p:txBody>
      </p:sp>
      <p:sp>
        <p:nvSpPr>
          <p:cNvPr id="6" name="AutoShape 4" descr="Image result for acer saccharum">
            <a:extLst>
              <a:ext uri="{FF2B5EF4-FFF2-40B4-BE49-F238E27FC236}">
                <a16:creationId xmlns:a16="http://schemas.microsoft.com/office/drawing/2014/main" id="{1F1DEB8C-CC44-49B6-AB18-681EB5CC06B6}"/>
              </a:ext>
            </a:extLst>
          </p:cNvPr>
          <p:cNvSpPr>
            <a:spLocks noChangeAspect="1" noChangeArrowheads="1"/>
          </p:cNvSpPr>
          <p:nvPr/>
        </p:nvSpPr>
        <p:spPr bwMode="auto">
          <a:xfrm>
            <a:off x="5943600" y="3276600"/>
            <a:ext cx="2551814" cy="25518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Image result for acer saccharum">
            <a:extLst>
              <a:ext uri="{FF2B5EF4-FFF2-40B4-BE49-F238E27FC236}">
                <a16:creationId xmlns:a16="http://schemas.microsoft.com/office/drawing/2014/main" id="{4641EFED-0186-4423-8EC1-5ECBC68C83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269"/>
          <a:stretch/>
        </p:blipFill>
        <p:spPr bwMode="auto">
          <a:xfrm>
            <a:off x="9432911" y="1512400"/>
            <a:ext cx="2459783" cy="2910121"/>
          </a:xfrm>
          <a:prstGeom prst="rect">
            <a:avLst/>
          </a:prstGeom>
          <a:noFill/>
          <a:ln w="508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15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60704"/>
          </a:xfrm>
          <a:solidFill>
            <a:srgbClr val="69A243">
              <a:alpha val="99000"/>
            </a:srgbClr>
          </a:solidFill>
        </p:spPr>
        <p:txBody>
          <a:bodyPr/>
          <a:lstStyle/>
          <a:p>
            <a:pPr algn="ctr"/>
            <a:r>
              <a:rPr lang="en-US">
                <a:solidFill>
                  <a:schemeClr val="bg1"/>
                </a:solidFill>
              </a:rPr>
              <a:t>Sugar Maple </a:t>
            </a:r>
            <a:r>
              <a:rPr lang="en-US" err="1">
                <a:solidFill>
                  <a:schemeClr val="bg1"/>
                </a:solidFill>
              </a:rPr>
              <a:t>Phenophases</a:t>
            </a:r>
            <a:endParaRPr lang="en-US">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2720"/>
            <a:ext cx="2813829" cy="297292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860" y="1436369"/>
            <a:ext cx="2839229" cy="29602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165" y="1455419"/>
            <a:ext cx="2826529" cy="294752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2771" y="1442720"/>
            <a:ext cx="2839229" cy="2972921"/>
          </a:xfrm>
          <a:prstGeom prst="rect">
            <a:avLst/>
          </a:prstGeom>
        </p:spPr>
      </p:pic>
      <p:sp>
        <p:nvSpPr>
          <p:cNvPr id="8" name="TextBox 7"/>
          <p:cNvSpPr txBox="1"/>
          <p:nvPr/>
        </p:nvSpPr>
        <p:spPr>
          <a:xfrm>
            <a:off x="99322" y="1076295"/>
            <a:ext cx="2615184" cy="400110"/>
          </a:xfrm>
          <a:prstGeom prst="rect">
            <a:avLst/>
          </a:prstGeom>
          <a:noFill/>
        </p:spPr>
        <p:txBody>
          <a:bodyPr wrap="square" rtlCol="0">
            <a:spAutoFit/>
          </a:bodyPr>
          <a:lstStyle/>
          <a:p>
            <a:r>
              <a:rPr lang="en-US" sz="2000" b="1"/>
              <a:t>Flower or Flower Buds</a:t>
            </a:r>
          </a:p>
        </p:txBody>
      </p:sp>
      <p:sp>
        <p:nvSpPr>
          <p:cNvPr id="9" name="TextBox 8"/>
          <p:cNvSpPr txBox="1"/>
          <p:nvPr/>
        </p:nvSpPr>
        <p:spPr>
          <a:xfrm>
            <a:off x="3719803" y="1076295"/>
            <a:ext cx="1685342" cy="400110"/>
          </a:xfrm>
          <a:prstGeom prst="rect">
            <a:avLst/>
          </a:prstGeom>
          <a:noFill/>
        </p:spPr>
        <p:txBody>
          <a:bodyPr wrap="square" rtlCol="0">
            <a:spAutoFit/>
          </a:bodyPr>
          <a:lstStyle/>
          <a:p>
            <a:r>
              <a:rPr lang="en-US" sz="2000" b="1"/>
              <a:t>Open Flowers </a:t>
            </a:r>
          </a:p>
        </p:txBody>
      </p:sp>
      <p:sp>
        <p:nvSpPr>
          <p:cNvPr id="10" name="TextBox 9"/>
          <p:cNvSpPr txBox="1"/>
          <p:nvPr/>
        </p:nvSpPr>
        <p:spPr>
          <a:xfrm>
            <a:off x="7255949" y="1076295"/>
            <a:ext cx="822960" cy="400110"/>
          </a:xfrm>
          <a:prstGeom prst="rect">
            <a:avLst/>
          </a:prstGeom>
          <a:noFill/>
        </p:spPr>
        <p:txBody>
          <a:bodyPr wrap="square" rtlCol="0">
            <a:spAutoFit/>
          </a:bodyPr>
          <a:lstStyle/>
          <a:p>
            <a:r>
              <a:rPr lang="en-US" sz="2000" b="1"/>
              <a:t>Fruits</a:t>
            </a:r>
          </a:p>
        </p:txBody>
      </p:sp>
      <p:sp>
        <p:nvSpPr>
          <p:cNvPr id="11" name="TextBox 10"/>
          <p:cNvSpPr txBox="1"/>
          <p:nvPr/>
        </p:nvSpPr>
        <p:spPr>
          <a:xfrm>
            <a:off x="10082478" y="1076296"/>
            <a:ext cx="1386342" cy="400110"/>
          </a:xfrm>
          <a:prstGeom prst="rect">
            <a:avLst/>
          </a:prstGeom>
          <a:noFill/>
        </p:spPr>
        <p:txBody>
          <a:bodyPr wrap="square" rtlCol="0">
            <a:spAutoFit/>
          </a:bodyPr>
          <a:lstStyle/>
          <a:p>
            <a:r>
              <a:rPr lang="en-US" sz="2000" b="1"/>
              <a:t>Ripe Fruits</a:t>
            </a:r>
          </a:p>
        </p:txBody>
      </p:sp>
      <p:sp>
        <p:nvSpPr>
          <p:cNvPr id="12" name="Rectangle 11"/>
          <p:cNvSpPr/>
          <p:nvPr/>
        </p:nvSpPr>
        <p:spPr>
          <a:xfrm>
            <a:off x="0" y="4415641"/>
            <a:ext cx="2813829" cy="24423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fresh open or unopened flowers or flower buds are visible on the plant.  Include flower buds that are still developing.  Do not include wilted or dried flowers. </a:t>
            </a:r>
          </a:p>
        </p:txBody>
      </p:sp>
      <p:sp>
        <p:nvSpPr>
          <p:cNvPr id="13" name="Rectangle 12"/>
          <p:cNvSpPr/>
          <p:nvPr/>
        </p:nvSpPr>
        <p:spPr>
          <a:xfrm>
            <a:off x="3142860" y="4396590"/>
            <a:ext cx="2839229" cy="24614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open or fresh flowers are visible.  Flowers are ”open” when the reproductive parts are visible between open flower parts.  Do not include wilted or dried flowers. </a:t>
            </a:r>
          </a:p>
        </p:txBody>
      </p:sp>
      <p:sp>
        <p:nvSpPr>
          <p:cNvPr id="14" name="Rectangle 13"/>
          <p:cNvSpPr/>
          <p:nvPr/>
        </p:nvSpPr>
        <p:spPr>
          <a:xfrm>
            <a:off x="6254165" y="4402940"/>
            <a:ext cx="2826529" cy="24550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fruits are visible.  Fruit are two joined seeds in a “V” shape with each seed having a wing that is green when unripe and yellowish-green or brownish when ripe. </a:t>
            </a:r>
          </a:p>
        </p:txBody>
      </p:sp>
      <p:sp>
        <p:nvSpPr>
          <p:cNvPr id="15" name="Rectangle 14"/>
          <p:cNvSpPr/>
          <p:nvPr/>
        </p:nvSpPr>
        <p:spPr>
          <a:xfrm>
            <a:off x="9352771" y="4402940"/>
            <a:ext cx="2839229" cy="24550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ripe fruits are visible.  Fruit is considered ripe when it has turned yellowish-green or brownish and readily drops when touched. </a:t>
            </a:r>
          </a:p>
        </p:txBody>
      </p:sp>
    </p:spTree>
    <p:extLst>
      <p:ext uri="{BB962C8B-B14F-4D97-AF65-F5344CB8AC3E}">
        <p14:creationId xmlns:p14="http://schemas.microsoft.com/office/powerpoint/2010/main" val="495086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lstStyle/>
          <a:p>
            <a:pPr algn="ctr"/>
            <a:r>
              <a:rPr lang="en-US">
                <a:solidFill>
                  <a:schemeClr val="bg1"/>
                </a:solidFill>
              </a:rPr>
              <a:t>Registering for Nature’s Notebook </a:t>
            </a:r>
          </a:p>
        </p:txBody>
      </p:sp>
      <p:sp>
        <p:nvSpPr>
          <p:cNvPr id="4" name="Content Placeholder 3"/>
          <p:cNvSpPr>
            <a:spLocks noGrp="1"/>
          </p:cNvSpPr>
          <p:nvPr>
            <p:ph idx="1"/>
          </p:nvPr>
        </p:nvSpPr>
        <p:spPr>
          <a:xfrm>
            <a:off x="838200" y="1863306"/>
            <a:ext cx="10515600" cy="4313657"/>
          </a:xfrm>
        </p:spPr>
        <p:txBody>
          <a:bodyPr/>
          <a:lstStyle/>
          <a:p>
            <a:r>
              <a:rPr lang="en-US" dirty="0"/>
              <a:t>After clicking on </a:t>
            </a:r>
            <a:r>
              <a:rPr lang="en-US" b="1" i="1" dirty="0"/>
              <a:t>Become an Observer</a:t>
            </a:r>
            <a:r>
              <a:rPr lang="en-US" dirty="0"/>
              <a:t> follow the three steps listed at the bottom of the page.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417" r="1823"/>
          <a:stretch/>
        </p:blipFill>
        <p:spPr>
          <a:xfrm>
            <a:off x="1429624" y="2691442"/>
            <a:ext cx="9129108" cy="3942272"/>
          </a:xfrm>
          <a:prstGeom prst="rect">
            <a:avLst/>
          </a:prstGeom>
        </p:spPr>
      </p:pic>
      <p:sp>
        <p:nvSpPr>
          <p:cNvPr id="15" name="Oval 14"/>
          <p:cNvSpPr/>
          <p:nvPr/>
        </p:nvSpPr>
        <p:spPr>
          <a:xfrm>
            <a:off x="7687729" y="6096556"/>
            <a:ext cx="2967487" cy="6810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571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05516"/>
          </a:xfrm>
          <a:solidFill>
            <a:srgbClr val="69A243"/>
          </a:solidFill>
        </p:spPr>
        <p:txBody>
          <a:bodyPr>
            <a:normAutofit fontScale="90000"/>
          </a:bodyPr>
          <a:lstStyle/>
          <a:p>
            <a:pPr algn="ctr"/>
            <a:r>
              <a:rPr lang="en-US" sz="4900" dirty="0">
                <a:solidFill>
                  <a:schemeClr val="bg1"/>
                </a:solidFill>
              </a:rPr>
              <a:t>White Ash (</a:t>
            </a:r>
            <a:r>
              <a:rPr lang="en-US" sz="4900" i="1" dirty="0">
                <a:solidFill>
                  <a:schemeClr val="bg1"/>
                </a:solidFill>
              </a:rPr>
              <a:t>Fraxinus </a:t>
            </a:r>
            <a:r>
              <a:rPr lang="en-US" sz="4900" i="1" dirty="0" err="1">
                <a:solidFill>
                  <a:schemeClr val="bg1"/>
                </a:solidFill>
              </a:rPr>
              <a:t>americana</a:t>
            </a:r>
            <a:r>
              <a:rPr lang="en-US" sz="4900" dirty="0">
                <a:solidFill>
                  <a:schemeClr val="bg1"/>
                </a:solidFill>
              </a:rPr>
              <a:t>)</a:t>
            </a:r>
            <a:r>
              <a:rPr lang="en-US" dirty="0">
                <a:solidFill>
                  <a:schemeClr val="bg1"/>
                </a:solidFill>
              </a:rPr>
              <a:t> </a:t>
            </a:r>
            <a:br>
              <a:rPr lang="en-US" dirty="0">
                <a:solidFill>
                  <a:schemeClr val="bg1"/>
                </a:solidFill>
              </a:rPr>
            </a:br>
            <a:r>
              <a:rPr lang="en-US" sz="3600" dirty="0">
                <a:solidFill>
                  <a:schemeClr val="bg1"/>
                </a:solidFill>
              </a:rPr>
              <a:t>Tall tree with compound leaves and distinctive furrowed bark (</a:t>
            </a:r>
            <a:r>
              <a:rPr lang="en-US" sz="3600" dirty="0" err="1">
                <a:solidFill>
                  <a:schemeClr val="bg1"/>
                </a:solidFill>
              </a:rPr>
              <a:t>cantoulope</a:t>
            </a:r>
            <a:r>
              <a:rPr lang="en-US" sz="3600" dirty="0">
                <a:solidFill>
                  <a:schemeClr val="bg1"/>
                </a:solidFill>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0040" y="1862606"/>
            <a:ext cx="3931920" cy="4519906"/>
          </a:xfrm>
          <a:prstGeom prst="rect">
            <a:avLst/>
          </a:prstGeom>
        </p:spPr>
      </p:pic>
    </p:spTree>
    <p:extLst>
      <p:ext uri="{BB962C8B-B14F-4D97-AF65-F5344CB8AC3E}">
        <p14:creationId xmlns:p14="http://schemas.microsoft.com/office/powerpoint/2010/main" val="563332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70855"/>
          </a:xfrm>
          <a:solidFill>
            <a:srgbClr val="69A243"/>
          </a:solidFill>
        </p:spPr>
        <p:txBody>
          <a:bodyPr/>
          <a:lstStyle/>
          <a:p>
            <a:pPr algn="ctr"/>
            <a:r>
              <a:rPr lang="en-US">
                <a:solidFill>
                  <a:schemeClr val="bg1"/>
                </a:solidFill>
              </a:rPr>
              <a:t>White Ash Identification</a:t>
            </a:r>
          </a:p>
        </p:txBody>
      </p:sp>
      <p:sp>
        <p:nvSpPr>
          <p:cNvPr id="3" name="Content Placeholder 2"/>
          <p:cNvSpPr>
            <a:spLocks noGrp="1"/>
          </p:cNvSpPr>
          <p:nvPr>
            <p:ph idx="1"/>
          </p:nvPr>
        </p:nvSpPr>
        <p:spPr>
          <a:xfrm>
            <a:off x="0" y="870856"/>
            <a:ext cx="6096000" cy="5987143"/>
          </a:xfrm>
        </p:spPr>
        <p:txBody>
          <a:bodyPr>
            <a:normAutofit fontScale="85000" lnSpcReduction="20000"/>
          </a:bodyPr>
          <a:lstStyle/>
          <a:p>
            <a:r>
              <a:rPr lang="en-US" dirty="0"/>
              <a:t>Leaves </a:t>
            </a:r>
          </a:p>
          <a:p>
            <a:pPr lvl="1"/>
            <a:r>
              <a:rPr lang="en-US" dirty="0"/>
              <a:t>Opposite, compound, 5-9 leaflets </a:t>
            </a:r>
          </a:p>
          <a:p>
            <a:pPr lvl="1"/>
            <a:r>
              <a:rPr lang="en-US" dirty="0"/>
              <a:t>Leaflets without teeth or slightly toothed</a:t>
            </a:r>
          </a:p>
          <a:p>
            <a:pPr lvl="1"/>
            <a:r>
              <a:rPr lang="en-US" dirty="0"/>
              <a:t>Upper surface glossy dark green, lower surface light green without hair </a:t>
            </a:r>
          </a:p>
          <a:p>
            <a:r>
              <a:rPr lang="en-US" dirty="0"/>
              <a:t>Twigs</a:t>
            </a:r>
          </a:p>
          <a:p>
            <a:pPr lvl="1"/>
            <a:r>
              <a:rPr lang="en-US" dirty="0"/>
              <a:t>Gray or brown, large brown terminal bud </a:t>
            </a:r>
          </a:p>
          <a:p>
            <a:pPr lvl="1"/>
            <a:r>
              <a:rPr lang="en-US" dirty="0"/>
              <a:t>Leaf scars have half-round shape, conspicuous v-shaped notch in the top</a:t>
            </a:r>
          </a:p>
          <a:p>
            <a:r>
              <a:rPr lang="en-US" dirty="0"/>
              <a:t>Bark </a:t>
            </a:r>
          </a:p>
          <a:p>
            <a:pPr lvl="1"/>
            <a:r>
              <a:rPr lang="en-US" dirty="0"/>
              <a:t>Ash gray to brown </a:t>
            </a:r>
          </a:p>
          <a:p>
            <a:pPr lvl="1"/>
            <a:r>
              <a:rPr lang="en-US" dirty="0"/>
              <a:t>Interlacing corky ridges that form obvious diamonds </a:t>
            </a:r>
          </a:p>
          <a:p>
            <a:r>
              <a:rPr lang="en-US" dirty="0"/>
              <a:t>Flowers</a:t>
            </a:r>
          </a:p>
          <a:p>
            <a:pPr lvl="1"/>
            <a:r>
              <a:rPr lang="en-US" dirty="0"/>
              <a:t>Light green to purplish, lacking petals </a:t>
            </a:r>
          </a:p>
          <a:p>
            <a:pPr lvl="1"/>
            <a:r>
              <a:rPr lang="en-US" dirty="0"/>
              <a:t>Females in loose panicles &amp; males tight clusters</a:t>
            </a:r>
          </a:p>
          <a:p>
            <a:r>
              <a:rPr lang="en-US" dirty="0"/>
              <a:t>Fruit </a:t>
            </a:r>
          </a:p>
          <a:p>
            <a:pPr lvl="1"/>
            <a:r>
              <a:rPr lang="en-US" dirty="0"/>
              <a:t>One winged, dry, flattened samara </a:t>
            </a:r>
          </a:p>
          <a:p>
            <a:pPr lvl="1"/>
            <a:r>
              <a:rPr lang="en-US" dirty="0"/>
              <a:t>Rounded seed cavity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7841" y="955215"/>
            <a:ext cx="3184076" cy="19562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562" y="931173"/>
            <a:ext cx="3141438" cy="19802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5162" y="2858632"/>
            <a:ext cx="3166838" cy="205853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6343" y="4896300"/>
            <a:ext cx="3192238" cy="192428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7841" y="2875187"/>
            <a:ext cx="3072721" cy="2041977"/>
          </a:xfrm>
          <a:prstGeom prst="rect">
            <a:avLst/>
          </a:prstGeom>
        </p:spPr>
      </p:pic>
    </p:spTree>
    <p:extLst>
      <p:ext uri="{BB962C8B-B14F-4D97-AF65-F5344CB8AC3E}">
        <p14:creationId xmlns:p14="http://schemas.microsoft.com/office/powerpoint/2010/main" val="966618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50969"/>
          </a:xfrm>
          <a:solidFill>
            <a:srgbClr val="69A243"/>
          </a:solidFill>
        </p:spPr>
        <p:txBody>
          <a:bodyPr>
            <a:normAutofit fontScale="90000"/>
          </a:bodyPr>
          <a:lstStyle/>
          <a:p>
            <a:pPr algn="ctr"/>
            <a:r>
              <a:rPr lang="en-US">
                <a:solidFill>
                  <a:schemeClr val="bg1"/>
                </a:solidFill>
              </a:rPr>
              <a:t>White Ash </a:t>
            </a:r>
            <a:r>
              <a:rPr lang="en-US" dirty="0" err="1">
                <a:solidFill>
                  <a:schemeClr val="bg1"/>
                </a:solidFill>
              </a:rPr>
              <a:t>Phenophases</a:t>
            </a:r>
            <a:r>
              <a:rPr lang="en-US" dirty="0">
                <a:solidFill>
                  <a:schemeClr val="bg1"/>
                </a:solidFill>
              </a:rPr>
              <a:t> </a:t>
            </a:r>
          </a:p>
        </p:txBody>
      </p:sp>
      <p:sp>
        <p:nvSpPr>
          <p:cNvPr id="3" name="Rectangle 2"/>
          <p:cNvSpPr/>
          <p:nvPr/>
        </p:nvSpPr>
        <p:spPr>
          <a:xfrm>
            <a:off x="0" y="4158344"/>
            <a:ext cx="2786741" cy="269965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breaking leaf buds are visible.  A leaf bud is considered “breaking” once a green leaf tip is visible at the end of the bud but before the first leaf from the bud has unfolded to expose the leaf stalk.</a:t>
            </a:r>
          </a:p>
        </p:txBody>
      </p:sp>
      <p:sp>
        <p:nvSpPr>
          <p:cNvPr id="4" name="Rectangle 3"/>
          <p:cNvSpPr/>
          <p:nvPr/>
        </p:nvSpPr>
        <p:spPr>
          <a:xfrm>
            <a:off x="3080656" y="4158344"/>
            <a:ext cx="2884715"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live unfolded leaves visible.  A leaf is “unfolded” once its entire length has emerged from a breaking bud so that the leaf stalk is visible at the attachment to the stem.  Do not include fully dried or dead leaves. </a:t>
            </a:r>
          </a:p>
        </p:txBody>
      </p:sp>
      <p:sp>
        <p:nvSpPr>
          <p:cNvPr id="5" name="Rectangle 4"/>
          <p:cNvSpPr/>
          <p:nvPr/>
        </p:nvSpPr>
        <p:spPr>
          <a:xfrm>
            <a:off x="6259286" y="4158344"/>
            <a:ext cx="2786741"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majority of leaves have not reached their full size and are still growing larger.  Do not include new leaves that continue to emerge at the ends of elongating stems throughout the growing season. </a:t>
            </a:r>
          </a:p>
        </p:txBody>
      </p:sp>
      <p:sp>
        <p:nvSpPr>
          <p:cNvPr id="6" name="Rectangle 5"/>
          <p:cNvSpPr/>
          <p:nvPr/>
        </p:nvSpPr>
        <p:spPr>
          <a:xfrm>
            <a:off x="9405259" y="4158344"/>
            <a:ext cx="2786741"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leaves show their typical late-season color, or yellow or brown due to drought or other stressors.  Do not include small spots of color from leaf damage or dieback on branches.  Do not include fully dried or dead leaves.</a:t>
            </a:r>
          </a:p>
          <a:p>
            <a:pPr algn="ctr"/>
            <a:endParaRPr lang="en-US" dirty="0"/>
          </a:p>
        </p:txBody>
      </p:sp>
      <p:sp>
        <p:nvSpPr>
          <p:cNvPr id="7" name="TextBox 6"/>
          <p:cNvSpPr txBox="1"/>
          <p:nvPr/>
        </p:nvSpPr>
        <p:spPr>
          <a:xfrm>
            <a:off x="3984171" y="650970"/>
            <a:ext cx="1110343" cy="400110"/>
          </a:xfrm>
          <a:prstGeom prst="rect">
            <a:avLst/>
          </a:prstGeom>
          <a:noFill/>
        </p:spPr>
        <p:txBody>
          <a:bodyPr wrap="square" rtlCol="0">
            <a:spAutoFit/>
          </a:bodyPr>
          <a:lstStyle/>
          <a:p>
            <a:r>
              <a:rPr lang="en-US" sz="2000" b="1" dirty="0"/>
              <a:t>Leaves</a:t>
            </a:r>
            <a:r>
              <a:rPr lang="en-US" sz="2000" dirty="0"/>
              <a:t> </a:t>
            </a:r>
          </a:p>
        </p:txBody>
      </p:sp>
      <p:sp>
        <p:nvSpPr>
          <p:cNvPr id="8" name="TextBox 7"/>
          <p:cNvSpPr txBox="1"/>
          <p:nvPr/>
        </p:nvSpPr>
        <p:spPr>
          <a:xfrm>
            <a:off x="0" y="855745"/>
            <a:ext cx="2329543" cy="400110"/>
          </a:xfrm>
          <a:prstGeom prst="rect">
            <a:avLst/>
          </a:prstGeom>
          <a:noFill/>
        </p:spPr>
        <p:txBody>
          <a:bodyPr wrap="square" rtlCol="0">
            <a:spAutoFit/>
          </a:bodyPr>
          <a:lstStyle/>
          <a:p>
            <a:r>
              <a:rPr lang="en-US" sz="2000" b="1" dirty="0"/>
              <a:t>Breaking Leaf Bud </a:t>
            </a:r>
          </a:p>
        </p:txBody>
      </p:sp>
      <p:sp>
        <p:nvSpPr>
          <p:cNvPr id="9" name="TextBox 8"/>
          <p:cNvSpPr txBox="1"/>
          <p:nvPr/>
        </p:nvSpPr>
        <p:spPr>
          <a:xfrm>
            <a:off x="6128655" y="868510"/>
            <a:ext cx="2373087" cy="400110"/>
          </a:xfrm>
          <a:prstGeom prst="rect">
            <a:avLst/>
          </a:prstGeom>
          <a:noFill/>
        </p:spPr>
        <p:txBody>
          <a:bodyPr wrap="square" rtlCol="0">
            <a:spAutoFit/>
          </a:bodyPr>
          <a:lstStyle/>
          <a:p>
            <a:r>
              <a:rPr lang="en-US" sz="2000" b="1" dirty="0"/>
              <a:t>Increasing Leaf size </a:t>
            </a:r>
          </a:p>
        </p:txBody>
      </p:sp>
      <p:sp>
        <p:nvSpPr>
          <p:cNvPr id="10" name="TextBox 9"/>
          <p:cNvSpPr txBox="1"/>
          <p:nvPr/>
        </p:nvSpPr>
        <p:spPr>
          <a:xfrm>
            <a:off x="10091059" y="650970"/>
            <a:ext cx="1850571" cy="400110"/>
          </a:xfrm>
          <a:prstGeom prst="rect">
            <a:avLst/>
          </a:prstGeom>
          <a:noFill/>
        </p:spPr>
        <p:txBody>
          <a:bodyPr wrap="square" rtlCol="0">
            <a:spAutoFit/>
          </a:bodyPr>
          <a:lstStyle/>
          <a:p>
            <a:r>
              <a:rPr lang="en-US" sz="2000" b="1" dirty="0"/>
              <a:t>Colored Leaves </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313" y="1094016"/>
            <a:ext cx="2852058" cy="3064328"/>
          </a:xfrm>
          <a:prstGeom prst="rect">
            <a:avLst/>
          </a:prstGeom>
          <a:ln w="53975">
            <a:solidFill>
              <a:schemeClr val="tx1"/>
            </a:solidFill>
          </a:ln>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5259" y="1051080"/>
            <a:ext cx="2786741" cy="3107264"/>
          </a:xfrm>
          <a:prstGeom prst="rect">
            <a:avLst/>
          </a:prstGeom>
          <a:ln w="53975">
            <a:solidFill>
              <a:schemeClr val="tx1"/>
            </a:solidFill>
          </a:ln>
        </p:spPr>
      </p:pic>
    </p:spTree>
    <p:extLst>
      <p:ext uri="{BB962C8B-B14F-4D97-AF65-F5344CB8AC3E}">
        <p14:creationId xmlns:p14="http://schemas.microsoft.com/office/powerpoint/2010/main" val="1452502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74913"/>
          </a:xfrm>
          <a:solidFill>
            <a:srgbClr val="69A243"/>
          </a:solidFill>
        </p:spPr>
        <p:txBody>
          <a:bodyPr>
            <a:normAutofit fontScale="90000"/>
          </a:bodyPr>
          <a:lstStyle/>
          <a:p>
            <a:pPr algn="ctr"/>
            <a:r>
              <a:rPr lang="en-US" dirty="0">
                <a:solidFill>
                  <a:schemeClr val="bg1"/>
                </a:solidFill>
              </a:rPr>
              <a:t>White Ash </a:t>
            </a:r>
            <a:r>
              <a:rPr lang="en-US" dirty="0" err="1">
                <a:solidFill>
                  <a:schemeClr val="bg1"/>
                </a:solidFill>
              </a:rPr>
              <a:t>Phenophases</a:t>
            </a:r>
            <a:r>
              <a:rPr lang="en-US" dirty="0">
                <a:solidFill>
                  <a:schemeClr val="bg1"/>
                </a:solidFill>
              </a:rPr>
              <a:t> </a:t>
            </a:r>
          </a:p>
        </p:txBody>
      </p:sp>
      <p:sp>
        <p:nvSpPr>
          <p:cNvPr id="3" name="Rectangle 2"/>
          <p:cNvSpPr/>
          <p:nvPr/>
        </p:nvSpPr>
        <p:spPr>
          <a:xfrm>
            <a:off x="1" y="3831771"/>
            <a:ext cx="2786736" cy="3026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fresh open or unopened flowers &amp; buds visible.  Male flower heads grow fuller and fluffier while females grow feathering and hang loosely.  Both males and females emerge from buds on the twig below the breaking leaf bud or new leaves.</a:t>
            </a:r>
          </a:p>
        </p:txBody>
      </p:sp>
      <p:sp>
        <p:nvSpPr>
          <p:cNvPr id="4" name="Rectangle 3"/>
          <p:cNvSpPr/>
          <p:nvPr/>
        </p:nvSpPr>
        <p:spPr>
          <a:xfrm>
            <a:off x="6270171" y="3831771"/>
            <a:ext cx="2786741" cy="3026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fruits visible.  Fruits are winged seeds that change from green or reddish-green to tan or brown.</a:t>
            </a:r>
          </a:p>
        </p:txBody>
      </p:sp>
      <p:sp>
        <p:nvSpPr>
          <p:cNvPr id="5" name="Rectangle 4"/>
          <p:cNvSpPr/>
          <p:nvPr/>
        </p:nvSpPr>
        <p:spPr>
          <a:xfrm>
            <a:off x="9405259" y="3831771"/>
            <a:ext cx="2786741" cy="3026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ripe fruits are visible.  Fruits are considered ripe when they have turned tan or brown. </a:t>
            </a:r>
          </a:p>
        </p:txBody>
      </p:sp>
      <p:sp>
        <p:nvSpPr>
          <p:cNvPr id="6" name="Rectangle 5"/>
          <p:cNvSpPr/>
          <p:nvPr/>
        </p:nvSpPr>
        <p:spPr>
          <a:xfrm>
            <a:off x="3135083" y="3831771"/>
            <a:ext cx="2786741" cy="3026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fresh open flowers visible.  Flowers are “open” when the reproductive parts are visible.  Flowers open when the flower heads lengthen and reproductive parts protrude making the males appear fuller and fluffier and the females appear feathery.</a:t>
            </a:r>
          </a:p>
        </p:txBody>
      </p:sp>
      <p:sp>
        <p:nvSpPr>
          <p:cNvPr id="7" name="TextBox 6"/>
          <p:cNvSpPr txBox="1"/>
          <p:nvPr/>
        </p:nvSpPr>
        <p:spPr>
          <a:xfrm>
            <a:off x="7260769" y="674914"/>
            <a:ext cx="805543" cy="400110"/>
          </a:xfrm>
          <a:prstGeom prst="rect">
            <a:avLst/>
          </a:prstGeom>
          <a:noFill/>
        </p:spPr>
        <p:txBody>
          <a:bodyPr wrap="square" rtlCol="0">
            <a:spAutoFit/>
          </a:bodyPr>
          <a:lstStyle/>
          <a:p>
            <a:r>
              <a:rPr lang="en-US" sz="2000" b="1" dirty="0"/>
              <a:t>Fruits </a:t>
            </a:r>
          </a:p>
        </p:txBody>
      </p:sp>
      <p:sp>
        <p:nvSpPr>
          <p:cNvPr id="8" name="TextBox 7"/>
          <p:cNvSpPr txBox="1"/>
          <p:nvPr/>
        </p:nvSpPr>
        <p:spPr>
          <a:xfrm>
            <a:off x="10276110" y="674913"/>
            <a:ext cx="1393376" cy="400110"/>
          </a:xfrm>
          <a:prstGeom prst="rect">
            <a:avLst/>
          </a:prstGeom>
          <a:noFill/>
        </p:spPr>
        <p:txBody>
          <a:bodyPr wrap="square" rtlCol="0">
            <a:spAutoFit/>
          </a:bodyPr>
          <a:lstStyle/>
          <a:p>
            <a:r>
              <a:rPr lang="en-US" sz="2000" b="1" dirty="0"/>
              <a:t>Ripe Fruits</a:t>
            </a:r>
          </a:p>
        </p:txBody>
      </p:sp>
      <p:sp>
        <p:nvSpPr>
          <p:cNvPr id="9" name="TextBox 8"/>
          <p:cNvSpPr txBox="1"/>
          <p:nvPr/>
        </p:nvSpPr>
        <p:spPr>
          <a:xfrm>
            <a:off x="3570512" y="674913"/>
            <a:ext cx="1654630" cy="400110"/>
          </a:xfrm>
          <a:prstGeom prst="rect">
            <a:avLst/>
          </a:prstGeom>
          <a:noFill/>
        </p:spPr>
        <p:txBody>
          <a:bodyPr wrap="square" rtlCol="0">
            <a:spAutoFit/>
          </a:bodyPr>
          <a:lstStyle/>
          <a:p>
            <a:r>
              <a:rPr lang="en-US" sz="2000" b="1" dirty="0"/>
              <a:t>Open Flowers </a:t>
            </a:r>
          </a:p>
        </p:txBody>
      </p:sp>
      <p:sp>
        <p:nvSpPr>
          <p:cNvPr id="10" name="TextBox 9"/>
          <p:cNvSpPr txBox="1"/>
          <p:nvPr/>
        </p:nvSpPr>
        <p:spPr>
          <a:xfrm>
            <a:off x="-4" y="674914"/>
            <a:ext cx="2786741" cy="400110"/>
          </a:xfrm>
          <a:prstGeom prst="rect">
            <a:avLst/>
          </a:prstGeom>
          <a:noFill/>
        </p:spPr>
        <p:txBody>
          <a:bodyPr wrap="square" rtlCol="0">
            <a:spAutoFit/>
          </a:bodyPr>
          <a:lstStyle/>
          <a:p>
            <a:r>
              <a:rPr lang="en-US" sz="2000" b="1" dirty="0"/>
              <a:t>Flowers or Flower Buds </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1" y="1075023"/>
            <a:ext cx="2786741" cy="2731951"/>
          </a:xfrm>
          <a:prstGeom prst="rect">
            <a:avLst/>
          </a:prstGeom>
          <a:ln w="53975">
            <a:solidFill>
              <a:schemeClr val="tx1"/>
            </a:solidFill>
          </a:ln>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5258" y="1050226"/>
            <a:ext cx="2786742" cy="2781545"/>
          </a:xfrm>
          <a:prstGeom prst="rect">
            <a:avLst/>
          </a:prstGeom>
          <a:ln w="53975">
            <a:solidFill>
              <a:schemeClr val="tx1"/>
            </a:solidFill>
          </a:ln>
        </p:spPr>
      </p:pic>
    </p:spTree>
    <p:extLst>
      <p:ext uri="{BB962C8B-B14F-4D97-AF65-F5344CB8AC3E}">
        <p14:creationId xmlns:p14="http://schemas.microsoft.com/office/powerpoint/2010/main" val="1150761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1722268"/>
            <a:ext cx="12192000" cy="2357037"/>
          </a:xfrm>
          <a:solidFill>
            <a:srgbClr val="69A243"/>
          </a:solidFill>
        </p:spPr>
        <p:txBody>
          <a:bodyPr>
            <a:normAutofit fontScale="90000"/>
          </a:bodyPr>
          <a:lstStyle/>
          <a:p>
            <a:r>
              <a:rPr lang="en-US" dirty="0">
                <a:solidFill>
                  <a:schemeClr val="bg1"/>
                </a:solidFill>
              </a:rPr>
              <a:t>Identifying the Shrubs</a:t>
            </a:r>
            <a:br>
              <a:rPr lang="en-US" dirty="0">
                <a:solidFill>
                  <a:schemeClr val="bg1"/>
                </a:solidFill>
              </a:rPr>
            </a:br>
            <a:r>
              <a:rPr lang="en-US" dirty="0">
                <a:solidFill>
                  <a:schemeClr val="bg1"/>
                </a:solidFill>
              </a:rPr>
              <a:t>of the </a:t>
            </a:r>
            <a:r>
              <a:rPr lang="en-US" dirty="0" err="1">
                <a:solidFill>
                  <a:schemeClr val="bg1"/>
                </a:solidFill>
              </a:rPr>
              <a:t>Huyck</a:t>
            </a:r>
            <a:r>
              <a:rPr lang="en-US" dirty="0">
                <a:solidFill>
                  <a:schemeClr val="bg1"/>
                </a:solidFill>
              </a:rPr>
              <a:t> Preserve’s </a:t>
            </a:r>
            <a:br>
              <a:rPr lang="en-US" dirty="0">
                <a:solidFill>
                  <a:schemeClr val="bg1"/>
                </a:solidFill>
              </a:rPr>
            </a:br>
            <a:r>
              <a:rPr lang="en-US" dirty="0">
                <a:solidFill>
                  <a:schemeClr val="bg1"/>
                </a:solidFill>
              </a:rPr>
              <a:t>Phenology Trail</a:t>
            </a:r>
          </a:p>
        </p:txBody>
      </p:sp>
    </p:spTree>
    <p:extLst>
      <p:ext uri="{BB962C8B-B14F-4D97-AF65-F5344CB8AC3E}">
        <p14:creationId xmlns:p14="http://schemas.microsoft.com/office/powerpoint/2010/main" val="1607052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lstStyle/>
          <a:p>
            <a:pPr algn="ctr"/>
            <a:r>
              <a:rPr lang="en-US">
                <a:solidFill>
                  <a:schemeClr val="bg1"/>
                </a:solidFill>
              </a:rPr>
              <a:t>American </a:t>
            </a:r>
            <a:r>
              <a:rPr lang="en-US" err="1">
                <a:solidFill>
                  <a:schemeClr val="bg1"/>
                </a:solidFill>
              </a:rPr>
              <a:t>Witchhazel</a:t>
            </a:r>
            <a:r>
              <a:rPr lang="en-US">
                <a:solidFill>
                  <a:schemeClr val="bg1"/>
                </a:solidFill>
              </a:rPr>
              <a:t> (</a:t>
            </a:r>
            <a:r>
              <a:rPr lang="en-US" i="1" err="1">
                <a:solidFill>
                  <a:schemeClr val="bg1"/>
                </a:solidFill>
              </a:rPr>
              <a:t>Hamamelis</a:t>
            </a:r>
            <a:r>
              <a:rPr lang="en-US" i="1">
                <a:solidFill>
                  <a:schemeClr val="bg1"/>
                </a:solidFill>
              </a:rPr>
              <a:t> </a:t>
            </a:r>
            <a:r>
              <a:rPr lang="en-US" i="1" err="1">
                <a:solidFill>
                  <a:schemeClr val="bg1"/>
                </a:solidFill>
              </a:rPr>
              <a:t>virginiana</a:t>
            </a:r>
            <a:r>
              <a:rPr lang="en-US">
                <a:solidFill>
                  <a:schemeClr val="bg1"/>
                </a:solidFill>
              </a:rPr>
              <a:t>)</a:t>
            </a:r>
          </a:p>
        </p:txBody>
      </p:sp>
      <p:pic>
        <p:nvPicPr>
          <p:cNvPr id="6146" name="Picture 2" descr="Image result for witch hazel shrub">
            <a:extLst>
              <a:ext uri="{FF2B5EF4-FFF2-40B4-BE49-F238E27FC236}">
                <a16:creationId xmlns:a16="http://schemas.microsoft.com/office/drawing/2014/main" id="{695E096E-1019-4F60-9B52-AB26E8E890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03" b="16894"/>
          <a:stretch/>
        </p:blipFill>
        <p:spPr bwMode="auto">
          <a:xfrm>
            <a:off x="3524250" y="1695635"/>
            <a:ext cx="5143500" cy="494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802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01486"/>
          </a:xfrm>
          <a:solidFill>
            <a:srgbClr val="69A243"/>
          </a:solidFill>
        </p:spPr>
        <p:txBody>
          <a:bodyPr/>
          <a:lstStyle/>
          <a:p>
            <a:pPr algn="ctr"/>
            <a:r>
              <a:rPr lang="en-US">
                <a:solidFill>
                  <a:schemeClr val="bg1"/>
                </a:solidFill>
              </a:rPr>
              <a:t>American </a:t>
            </a:r>
            <a:r>
              <a:rPr lang="en-US" err="1">
                <a:solidFill>
                  <a:schemeClr val="bg1"/>
                </a:solidFill>
              </a:rPr>
              <a:t>Witchhazel</a:t>
            </a:r>
            <a:r>
              <a:rPr lang="en-US">
                <a:solidFill>
                  <a:schemeClr val="bg1"/>
                </a:solidFill>
              </a:rPr>
              <a:t> Identification </a:t>
            </a:r>
          </a:p>
        </p:txBody>
      </p:sp>
      <p:sp>
        <p:nvSpPr>
          <p:cNvPr id="3" name="Content Placeholder 2"/>
          <p:cNvSpPr>
            <a:spLocks noGrp="1"/>
          </p:cNvSpPr>
          <p:nvPr>
            <p:ph idx="1"/>
          </p:nvPr>
        </p:nvSpPr>
        <p:spPr>
          <a:xfrm>
            <a:off x="0" y="1001486"/>
            <a:ext cx="5900057" cy="5856513"/>
          </a:xfrm>
        </p:spPr>
        <p:txBody>
          <a:bodyPr>
            <a:normAutofit lnSpcReduction="10000"/>
          </a:bodyPr>
          <a:lstStyle/>
          <a:p>
            <a:r>
              <a:rPr lang="en-US" dirty="0"/>
              <a:t>Leaves </a:t>
            </a:r>
          </a:p>
          <a:p>
            <a:pPr lvl="1"/>
            <a:r>
              <a:rPr lang="en-US" dirty="0"/>
              <a:t>Alternate &amp; egg shaped</a:t>
            </a:r>
          </a:p>
          <a:p>
            <a:pPr lvl="1"/>
            <a:r>
              <a:rPr lang="en-US" dirty="0"/>
              <a:t>Large wavy teeth on margins </a:t>
            </a:r>
          </a:p>
          <a:p>
            <a:pPr lvl="1"/>
            <a:r>
              <a:rPr lang="en-US" dirty="0"/>
              <a:t>Unequal offset leave base </a:t>
            </a:r>
          </a:p>
          <a:p>
            <a:pPr lvl="1"/>
            <a:r>
              <a:rPr lang="en-US" dirty="0"/>
              <a:t>Upper surface is dark green, lower surface is a paler green </a:t>
            </a:r>
          </a:p>
          <a:p>
            <a:r>
              <a:rPr lang="en-US" dirty="0"/>
              <a:t>Twig </a:t>
            </a:r>
          </a:p>
          <a:p>
            <a:pPr lvl="1"/>
            <a:r>
              <a:rPr lang="en-US" dirty="0"/>
              <a:t>Slender, light brown, lack scales </a:t>
            </a:r>
          </a:p>
          <a:p>
            <a:r>
              <a:rPr lang="en-US" dirty="0"/>
              <a:t>Bark </a:t>
            </a:r>
          </a:p>
          <a:p>
            <a:pPr lvl="1"/>
            <a:r>
              <a:rPr lang="en-US" dirty="0"/>
              <a:t>Smooth, gray to gray-brown </a:t>
            </a:r>
          </a:p>
          <a:p>
            <a:r>
              <a:rPr lang="en-US" dirty="0"/>
              <a:t>Flowers </a:t>
            </a:r>
          </a:p>
          <a:p>
            <a:pPr lvl="1"/>
            <a:r>
              <a:rPr lang="en-US" dirty="0"/>
              <a:t>Bright yellow, 4 slender petals </a:t>
            </a:r>
          </a:p>
          <a:p>
            <a:r>
              <a:rPr lang="en-US" dirty="0"/>
              <a:t>Fruit </a:t>
            </a:r>
          </a:p>
          <a:p>
            <a:pPr lvl="1"/>
            <a:r>
              <a:rPr lang="en-US" dirty="0"/>
              <a:t>Woody, brown capsule </a:t>
            </a:r>
          </a:p>
          <a:p>
            <a:pPr lvl="1"/>
            <a:r>
              <a:rPr lang="en-US" dirty="0"/>
              <a:t>Contains 2 shiny black seeds</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594" y="1290178"/>
            <a:ext cx="3184434" cy="177619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3367" y="4842561"/>
            <a:ext cx="3190665" cy="20154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594" y="3066371"/>
            <a:ext cx="3145971" cy="177619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7566" y="3066370"/>
            <a:ext cx="3184434" cy="177619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7565" y="1290179"/>
            <a:ext cx="3184435" cy="1776194"/>
          </a:xfrm>
          <a:prstGeom prst="rect">
            <a:avLst/>
          </a:prstGeom>
        </p:spPr>
      </p:pic>
    </p:spTree>
    <p:extLst>
      <p:ext uri="{BB962C8B-B14F-4D97-AF65-F5344CB8AC3E}">
        <p14:creationId xmlns:p14="http://schemas.microsoft.com/office/powerpoint/2010/main" val="607516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97280"/>
          </a:xfrm>
          <a:solidFill>
            <a:srgbClr val="69A243"/>
          </a:solidFill>
        </p:spPr>
        <p:txBody>
          <a:bodyPr/>
          <a:lstStyle/>
          <a:p>
            <a:pPr algn="ctr"/>
            <a:r>
              <a:rPr lang="en-US">
                <a:solidFill>
                  <a:schemeClr val="bg1"/>
                </a:solidFill>
              </a:rPr>
              <a:t>American </a:t>
            </a:r>
            <a:r>
              <a:rPr lang="en-US" err="1">
                <a:solidFill>
                  <a:schemeClr val="bg1"/>
                </a:solidFill>
              </a:rPr>
              <a:t>Witchhazel</a:t>
            </a:r>
            <a:r>
              <a:rPr lang="en-US">
                <a:solidFill>
                  <a:schemeClr val="bg1"/>
                </a:solidFill>
              </a:rPr>
              <a:t> </a:t>
            </a:r>
            <a:r>
              <a:rPr lang="en-US" err="1">
                <a:solidFill>
                  <a:schemeClr val="bg1"/>
                </a:solidFill>
              </a:rPr>
              <a:t>Phenophases</a:t>
            </a:r>
            <a:r>
              <a:rPr lang="en-US">
                <a:solidFill>
                  <a:schemeClr val="bg1"/>
                </a:solidFill>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0733"/>
            <a:ext cx="2824164" cy="29602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314" y="1570734"/>
            <a:ext cx="2824164" cy="297292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0536" y="1570735"/>
            <a:ext cx="2824164" cy="296022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0007" y="1570734"/>
            <a:ext cx="2811464" cy="2960221"/>
          </a:xfrm>
          <a:prstGeom prst="rect">
            <a:avLst/>
          </a:prstGeom>
        </p:spPr>
      </p:pic>
      <p:sp>
        <p:nvSpPr>
          <p:cNvPr id="9" name="TextBox 8"/>
          <p:cNvSpPr txBox="1"/>
          <p:nvPr/>
        </p:nvSpPr>
        <p:spPr>
          <a:xfrm>
            <a:off x="287370" y="1115570"/>
            <a:ext cx="2249424" cy="400110"/>
          </a:xfrm>
          <a:prstGeom prst="rect">
            <a:avLst/>
          </a:prstGeom>
          <a:noFill/>
        </p:spPr>
        <p:txBody>
          <a:bodyPr wrap="square" rtlCol="0">
            <a:spAutoFit/>
          </a:bodyPr>
          <a:lstStyle/>
          <a:p>
            <a:r>
              <a:rPr lang="en-US" sz="2000" b="1"/>
              <a:t>Breaking Leaf Buds </a:t>
            </a:r>
          </a:p>
        </p:txBody>
      </p:sp>
      <p:sp>
        <p:nvSpPr>
          <p:cNvPr id="10" name="TextBox 9"/>
          <p:cNvSpPr txBox="1"/>
          <p:nvPr/>
        </p:nvSpPr>
        <p:spPr>
          <a:xfrm>
            <a:off x="9850786" y="1145735"/>
            <a:ext cx="1883664" cy="400110"/>
          </a:xfrm>
          <a:prstGeom prst="rect">
            <a:avLst/>
          </a:prstGeom>
          <a:noFill/>
        </p:spPr>
        <p:txBody>
          <a:bodyPr wrap="square" rtlCol="0">
            <a:spAutoFit/>
          </a:bodyPr>
          <a:lstStyle/>
          <a:p>
            <a:r>
              <a:rPr lang="en-US" sz="2000" b="1"/>
              <a:t>Colored Leaves </a:t>
            </a:r>
          </a:p>
        </p:txBody>
      </p:sp>
      <p:sp>
        <p:nvSpPr>
          <p:cNvPr id="11" name="TextBox 10"/>
          <p:cNvSpPr txBox="1"/>
          <p:nvPr/>
        </p:nvSpPr>
        <p:spPr>
          <a:xfrm>
            <a:off x="4031107" y="1133952"/>
            <a:ext cx="969264" cy="400109"/>
          </a:xfrm>
          <a:prstGeom prst="rect">
            <a:avLst/>
          </a:prstGeom>
          <a:noFill/>
        </p:spPr>
        <p:txBody>
          <a:bodyPr wrap="square" rtlCol="0">
            <a:spAutoFit/>
          </a:bodyPr>
          <a:lstStyle/>
          <a:p>
            <a:r>
              <a:rPr lang="en-US" sz="2000" b="1"/>
              <a:t>Leaves </a:t>
            </a:r>
          </a:p>
        </p:txBody>
      </p:sp>
      <p:sp>
        <p:nvSpPr>
          <p:cNvPr id="12" name="TextBox 11"/>
          <p:cNvSpPr txBox="1"/>
          <p:nvPr/>
        </p:nvSpPr>
        <p:spPr>
          <a:xfrm>
            <a:off x="6476396" y="1145735"/>
            <a:ext cx="2286000" cy="403682"/>
          </a:xfrm>
          <a:prstGeom prst="rect">
            <a:avLst/>
          </a:prstGeom>
          <a:noFill/>
        </p:spPr>
        <p:txBody>
          <a:bodyPr wrap="square" rtlCol="0">
            <a:spAutoFit/>
          </a:bodyPr>
          <a:lstStyle/>
          <a:p>
            <a:r>
              <a:rPr lang="en-US" sz="2000" b="1"/>
              <a:t>Increasing Leaf Size </a:t>
            </a:r>
          </a:p>
        </p:txBody>
      </p:sp>
      <p:sp>
        <p:nvSpPr>
          <p:cNvPr id="13" name="Rectangle 12"/>
          <p:cNvSpPr/>
          <p:nvPr/>
        </p:nvSpPr>
        <p:spPr>
          <a:xfrm>
            <a:off x="0" y="4530954"/>
            <a:ext cx="2824164" cy="23270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breaking leaf buds are visible.  A leaf bud is “breaking” once a green or brownish leaf tip is visible.  Ignore very small leaves that remain undeveloped throughout the winter. </a:t>
            </a:r>
          </a:p>
        </p:txBody>
      </p:sp>
      <p:sp>
        <p:nvSpPr>
          <p:cNvPr id="14" name="Rectangle 13"/>
          <p:cNvSpPr/>
          <p:nvPr/>
        </p:nvSpPr>
        <p:spPr>
          <a:xfrm>
            <a:off x="3110007" y="4530954"/>
            <a:ext cx="2811464" cy="23270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live unfolded leaves are visible.  A leaf is “unfolded” once its entire length has emerged and the leaf stalk is visible at the attachment to the stem.  Do not include fully dried or dead leaves</a:t>
            </a:r>
          </a:p>
        </p:txBody>
      </p:sp>
      <p:sp>
        <p:nvSpPr>
          <p:cNvPr id="15" name="Rectangle 14"/>
          <p:cNvSpPr/>
          <p:nvPr/>
        </p:nvSpPr>
        <p:spPr>
          <a:xfrm>
            <a:off x="6207314" y="4530954"/>
            <a:ext cx="2824164" cy="23270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Majority of leaves have not reached full size and are still growing.  Do not include new leaves that continue to emerge at the ends of elongating stems throughout the growing season. </a:t>
            </a:r>
          </a:p>
        </p:txBody>
      </p:sp>
      <p:sp>
        <p:nvSpPr>
          <p:cNvPr id="16" name="Rectangle 15"/>
          <p:cNvSpPr/>
          <p:nvPr/>
        </p:nvSpPr>
        <p:spPr>
          <a:xfrm>
            <a:off x="9380536" y="4530954"/>
            <a:ext cx="2811464" cy="23270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leaves (including those recently fallen) have turned to their late-season colors.  Do not include fully dried leaves or dead leaves that remain on the plant. </a:t>
            </a:r>
          </a:p>
        </p:txBody>
      </p:sp>
    </p:spTree>
    <p:extLst>
      <p:ext uri="{BB962C8B-B14F-4D97-AF65-F5344CB8AC3E}">
        <p14:creationId xmlns:p14="http://schemas.microsoft.com/office/powerpoint/2010/main" val="832720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3516"/>
          </a:xfrm>
          <a:solidFill>
            <a:srgbClr val="69A243"/>
          </a:solidFill>
        </p:spPr>
        <p:txBody>
          <a:bodyPr/>
          <a:lstStyle/>
          <a:p>
            <a:pPr algn="ctr"/>
            <a:r>
              <a:rPr lang="en-US">
                <a:solidFill>
                  <a:schemeClr val="bg1"/>
                </a:solidFill>
              </a:rPr>
              <a:t>American </a:t>
            </a:r>
            <a:r>
              <a:rPr lang="en-US" err="1">
                <a:solidFill>
                  <a:schemeClr val="bg1"/>
                </a:solidFill>
              </a:rPr>
              <a:t>Witchhazel</a:t>
            </a:r>
            <a:r>
              <a:rPr lang="en-US">
                <a:solidFill>
                  <a:schemeClr val="bg1"/>
                </a:solidFill>
              </a:rPr>
              <a:t> </a:t>
            </a:r>
            <a:r>
              <a:rPr lang="en-US" err="1">
                <a:solidFill>
                  <a:schemeClr val="bg1"/>
                </a:solidFill>
              </a:rPr>
              <a:t>Phenophases</a:t>
            </a:r>
            <a:r>
              <a:rPr lang="en-US">
                <a:solidFill>
                  <a:schemeClr val="bg1"/>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443" y="1541112"/>
            <a:ext cx="2824164" cy="297292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6886" y="1541112"/>
            <a:ext cx="2805114" cy="29729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00963"/>
            <a:ext cx="2824164" cy="301307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500962"/>
            <a:ext cx="2824164" cy="2972923"/>
          </a:xfrm>
          <a:prstGeom prst="rect">
            <a:avLst/>
          </a:prstGeom>
        </p:spPr>
      </p:pic>
      <p:sp>
        <p:nvSpPr>
          <p:cNvPr id="8" name="TextBox 7"/>
          <p:cNvSpPr txBox="1"/>
          <p:nvPr/>
        </p:nvSpPr>
        <p:spPr>
          <a:xfrm>
            <a:off x="-32431" y="1005451"/>
            <a:ext cx="2688336" cy="400110"/>
          </a:xfrm>
          <a:prstGeom prst="rect">
            <a:avLst/>
          </a:prstGeom>
          <a:noFill/>
        </p:spPr>
        <p:txBody>
          <a:bodyPr wrap="square" rtlCol="0">
            <a:spAutoFit/>
          </a:bodyPr>
          <a:lstStyle/>
          <a:p>
            <a:r>
              <a:rPr lang="en-US" sz="2000" b="1"/>
              <a:t>Flowers or Flower Buds </a:t>
            </a:r>
          </a:p>
        </p:txBody>
      </p:sp>
      <p:sp>
        <p:nvSpPr>
          <p:cNvPr id="9" name="TextBox 8"/>
          <p:cNvSpPr txBox="1"/>
          <p:nvPr/>
        </p:nvSpPr>
        <p:spPr>
          <a:xfrm>
            <a:off x="7172325" y="1068371"/>
            <a:ext cx="914400" cy="400110"/>
          </a:xfrm>
          <a:prstGeom prst="rect">
            <a:avLst/>
          </a:prstGeom>
          <a:noFill/>
        </p:spPr>
        <p:txBody>
          <a:bodyPr wrap="square" rtlCol="0">
            <a:spAutoFit/>
          </a:bodyPr>
          <a:lstStyle/>
          <a:p>
            <a:r>
              <a:rPr lang="en-US" sz="2000" b="1"/>
              <a:t>Fruits </a:t>
            </a:r>
          </a:p>
        </p:txBody>
      </p:sp>
      <p:sp>
        <p:nvSpPr>
          <p:cNvPr id="10" name="TextBox 9"/>
          <p:cNvSpPr txBox="1"/>
          <p:nvPr/>
        </p:nvSpPr>
        <p:spPr>
          <a:xfrm>
            <a:off x="10085355" y="1060315"/>
            <a:ext cx="1408176" cy="400110"/>
          </a:xfrm>
          <a:prstGeom prst="rect">
            <a:avLst/>
          </a:prstGeom>
          <a:noFill/>
        </p:spPr>
        <p:txBody>
          <a:bodyPr wrap="square" rtlCol="0">
            <a:spAutoFit/>
          </a:bodyPr>
          <a:lstStyle/>
          <a:p>
            <a:r>
              <a:rPr lang="en-US" sz="2000" b="1"/>
              <a:t>Ripe Fruits </a:t>
            </a:r>
          </a:p>
        </p:txBody>
      </p:sp>
      <p:sp>
        <p:nvSpPr>
          <p:cNvPr id="11" name="TextBox 10"/>
          <p:cNvSpPr txBox="1"/>
          <p:nvPr/>
        </p:nvSpPr>
        <p:spPr>
          <a:xfrm>
            <a:off x="3563970" y="1032184"/>
            <a:ext cx="1792224" cy="400110"/>
          </a:xfrm>
          <a:prstGeom prst="rect">
            <a:avLst/>
          </a:prstGeom>
          <a:noFill/>
        </p:spPr>
        <p:txBody>
          <a:bodyPr wrap="square" rtlCol="0">
            <a:spAutoFit/>
          </a:bodyPr>
          <a:lstStyle/>
          <a:p>
            <a:r>
              <a:rPr lang="en-US" sz="2000" b="1"/>
              <a:t>Open Flowers </a:t>
            </a:r>
          </a:p>
        </p:txBody>
      </p:sp>
      <p:sp>
        <p:nvSpPr>
          <p:cNvPr id="12" name="Rectangle 11"/>
          <p:cNvSpPr/>
          <p:nvPr/>
        </p:nvSpPr>
        <p:spPr>
          <a:xfrm>
            <a:off x="-32431" y="4473885"/>
            <a:ext cx="2856595" cy="2384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fresh open or unopened flowers or flower buds are visible on the plant.  </a:t>
            </a:r>
            <a:r>
              <a:rPr lang="en-US" dirty="0">
                <a:solidFill>
                  <a:schemeClr val="tx1"/>
                </a:solidFill>
              </a:rPr>
              <a:t>Include flower buds that are still developing.  Do not include wilted or dried flowers. </a:t>
            </a:r>
          </a:p>
        </p:txBody>
      </p:sp>
      <p:sp>
        <p:nvSpPr>
          <p:cNvPr id="13" name="Rectangle 12"/>
          <p:cNvSpPr/>
          <p:nvPr/>
        </p:nvSpPr>
        <p:spPr>
          <a:xfrm>
            <a:off x="3048000" y="4473885"/>
            <a:ext cx="2824164" cy="2384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fresh flowers are visible.  Flowers are “open” when the reproductive parts are visible within the open flower parts.  Do not include wilted or dried flowers. </a:t>
            </a:r>
          </a:p>
        </p:txBody>
      </p:sp>
      <p:sp>
        <p:nvSpPr>
          <p:cNvPr id="14" name="Rectangle 13"/>
          <p:cNvSpPr/>
          <p:nvPr/>
        </p:nvSpPr>
        <p:spPr>
          <a:xfrm>
            <a:off x="6217443" y="4473885"/>
            <a:ext cx="2824164" cy="2384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fruits are visible.  Fruits are a fuzzy capsule that changes from green to brown and slits open to expose the seeds.  Do not include empty capsules. </a:t>
            </a:r>
          </a:p>
        </p:txBody>
      </p:sp>
      <p:sp>
        <p:nvSpPr>
          <p:cNvPr id="15" name="Rectangle 14"/>
          <p:cNvSpPr/>
          <p:nvPr/>
        </p:nvSpPr>
        <p:spPr>
          <a:xfrm>
            <a:off x="9386886" y="4473885"/>
            <a:ext cx="2805114" cy="2384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ripe fruits are visible.  Fruit is considered ripe when it has turned brown and split open to expose the seeds.  Do not include empty capsules. </a:t>
            </a:r>
          </a:p>
        </p:txBody>
      </p:sp>
    </p:spTree>
    <p:extLst>
      <p:ext uri="{BB962C8B-B14F-4D97-AF65-F5344CB8AC3E}">
        <p14:creationId xmlns:p14="http://schemas.microsoft.com/office/powerpoint/2010/main" val="2263767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11"/>
            <a:ext cx="12192000" cy="1325563"/>
          </a:xfrm>
          <a:solidFill>
            <a:srgbClr val="69A243"/>
          </a:solidFill>
        </p:spPr>
        <p:txBody>
          <a:bodyPr/>
          <a:lstStyle/>
          <a:p>
            <a:pPr algn="ctr"/>
            <a:r>
              <a:rPr lang="en-US" dirty="0">
                <a:solidFill>
                  <a:schemeClr val="bg1"/>
                </a:solidFill>
              </a:rPr>
              <a:t>Mountain Maple (</a:t>
            </a:r>
            <a:r>
              <a:rPr lang="en-US" i="1" dirty="0">
                <a:solidFill>
                  <a:schemeClr val="bg1"/>
                </a:solidFill>
              </a:rPr>
              <a:t>Acer spicatum</a:t>
            </a:r>
            <a:r>
              <a:rPr lang="en-US" dirty="0">
                <a:solidFill>
                  <a:schemeClr val="bg1"/>
                </a:solidFill>
              </a:rPr>
              <a:t>)</a:t>
            </a:r>
            <a:br>
              <a:rPr lang="en-US" dirty="0">
                <a:solidFill>
                  <a:schemeClr val="bg1"/>
                </a:solidFill>
              </a:rPr>
            </a:br>
            <a:r>
              <a:rPr lang="en-US" sz="3200" dirty="0">
                <a:solidFill>
                  <a:schemeClr val="bg1"/>
                </a:solidFill>
              </a:rPr>
              <a:t>Small, understory tree often with multiple trunks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9456" y="1521968"/>
            <a:ext cx="4133088" cy="5118100"/>
          </a:xfrm>
          <a:prstGeom prst="rect">
            <a:avLst/>
          </a:prstGeom>
        </p:spPr>
      </p:pic>
    </p:spTree>
    <p:extLst>
      <p:ext uri="{BB962C8B-B14F-4D97-AF65-F5344CB8AC3E}">
        <p14:creationId xmlns:p14="http://schemas.microsoft.com/office/powerpoint/2010/main" val="182171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lstStyle/>
          <a:p>
            <a:pPr algn="ctr"/>
            <a:r>
              <a:rPr lang="en-US">
                <a:solidFill>
                  <a:schemeClr val="bg1"/>
                </a:solidFill>
              </a:rPr>
              <a:t>Registering for Nature’s Notebook </a:t>
            </a:r>
          </a:p>
        </p:txBody>
      </p:sp>
      <p:sp>
        <p:nvSpPr>
          <p:cNvPr id="3" name="Content Placeholder 2"/>
          <p:cNvSpPr>
            <a:spLocks noGrp="1"/>
          </p:cNvSpPr>
          <p:nvPr>
            <p:ph idx="1"/>
          </p:nvPr>
        </p:nvSpPr>
        <p:spPr>
          <a:xfrm>
            <a:off x="838200" y="1690688"/>
            <a:ext cx="10515600" cy="4351338"/>
          </a:xfrm>
        </p:spPr>
        <p:txBody>
          <a:bodyPr/>
          <a:lstStyle/>
          <a:p>
            <a:r>
              <a:rPr lang="en-US" dirty="0"/>
              <a:t>Once you reach the registration form, under </a:t>
            </a:r>
            <a:r>
              <a:rPr lang="en-US" b="1" i="1" dirty="0"/>
              <a:t>Partner Groups</a:t>
            </a:r>
            <a:r>
              <a:rPr lang="en-US" dirty="0"/>
              <a:t> scroll down to </a:t>
            </a:r>
            <a:r>
              <a:rPr lang="en-US" b="1" i="1" dirty="0"/>
              <a:t>Environmental Monitoring and Management Alliance </a:t>
            </a:r>
            <a:r>
              <a:rPr lang="en-US" dirty="0"/>
              <a:t>and select the </a:t>
            </a:r>
            <a:r>
              <a:rPr lang="en-US" b="1" i="1" dirty="0" err="1"/>
              <a:t>Huyck</a:t>
            </a:r>
            <a:r>
              <a:rPr lang="en-US" b="1" i="1" dirty="0"/>
              <a:t> Preserve</a:t>
            </a:r>
            <a:r>
              <a:rPr lang="en-US" i="1" dirty="0"/>
              <a:t>.</a:t>
            </a:r>
            <a:r>
              <a:rPr lang="en-US" b="1" i="1" dirty="0"/>
              <a:t>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700" y="3016251"/>
            <a:ext cx="5562600" cy="3441700"/>
          </a:xfrm>
          <a:prstGeom prst="rect">
            <a:avLst/>
          </a:prstGeom>
        </p:spPr>
      </p:pic>
      <p:sp>
        <p:nvSpPr>
          <p:cNvPr id="8" name="Oval 7"/>
          <p:cNvSpPr/>
          <p:nvPr/>
        </p:nvSpPr>
        <p:spPr>
          <a:xfrm>
            <a:off x="3640348" y="4054415"/>
            <a:ext cx="2070339" cy="362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86459" y="2819296"/>
            <a:ext cx="6074794" cy="6312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324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32688"/>
          </a:xfrm>
          <a:solidFill>
            <a:srgbClr val="69A243"/>
          </a:solidFill>
        </p:spPr>
        <p:txBody>
          <a:bodyPr/>
          <a:lstStyle/>
          <a:p>
            <a:pPr algn="ctr"/>
            <a:r>
              <a:rPr lang="en-US">
                <a:solidFill>
                  <a:schemeClr val="bg1"/>
                </a:solidFill>
              </a:rPr>
              <a:t>Mountain Maple Identification </a:t>
            </a:r>
          </a:p>
        </p:txBody>
      </p:sp>
      <p:sp>
        <p:nvSpPr>
          <p:cNvPr id="5" name="Content Placeholder 4"/>
          <p:cNvSpPr>
            <a:spLocks noGrp="1"/>
          </p:cNvSpPr>
          <p:nvPr>
            <p:ph sz="half" idx="1"/>
          </p:nvPr>
        </p:nvSpPr>
        <p:spPr>
          <a:xfrm>
            <a:off x="0" y="932689"/>
            <a:ext cx="5961888" cy="3803903"/>
          </a:xfrm>
        </p:spPr>
        <p:txBody>
          <a:bodyPr>
            <a:normAutofit fontScale="85000" lnSpcReduction="20000"/>
          </a:bodyPr>
          <a:lstStyle/>
          <a:p>
            <a:r>
              <a:rPr lang="en-US" dirty="0"/>
              <a:t>Leaves </a:t>
            </a:r>
          </a:p>
          <a:p>
            <a:pPr lvl="1"/>
            <a:r>
              <a:rPr lang="en-US" dirty="0"/>
              <a:t>Simple &amp; opposite </a:t>
            </a:r>
          </a:p>
          <a:p>
            <a:pPr lvl="1"/>
            <a:r>
              <a:rPr lang="en-US" dirty="0"/>
              <a:t>Heart-shaped at base with 3-5 lobes </a:t>
            </a:r>
          </a:p>
          <a:p>
            <a:pPr lvl="2"/>
            <a:r>
              <a:rPr lang="en-US" dirty="0"/>
              <a:t>2 basal lobes look like a larger tooth along serrated edges </a:t>
            </a:r>
          </a:p>
          <a:p>
            <a:pPr lvl="1"/>
            <a:r>
              <a:rPr lang="en-US" dirty="0"/>
              <a:t>Stalk is typically red </a:t>
            </a:r>
          </a:p>
          <a:p>
            <a:pPr lvl="1"/>
            <a:r>
              <a:rPr lang="en-US" dirty="0"/>
              <a:t>Upper surface – dark green &amp; smooth </a:t>
            </a:r>
          </a:p>
          <a:p>
            <a:pPr lvl="1"/>
            <a:r>
              <a:rPr lang="en-US" dirty="0"/>
              <a:t>Lower Surface – paler with fine hairs </a:t>
            </a:r>
          </a:p>
          <a:p>
            <a:r>
              <a:rPr lang="en-US" dirty="0"/>
              <a:t>Twigs </a:t>
            </a:r>
          </a:p>
          <a:p>
            <a:pPr lvl="1"/>
            <a:r>
              <a:rPr lang="en-US" dirty="0"/>
              <a:t>Velvety hair</a:t>
            </a:r>
          </a:p>
          <a:p>
            <a:pPr lvl="1"/>
            <a:r>
              <a:rPr lang="en-US" dirty="0"/>
              <a:t>Young – brown to reddish &amp; hairy </a:t>
            </a:r>
          </a:p>
          <a:p>
            <a:pPr lvl="1"/>
            <a:r>
              <a:rPr lang="en-US" dirty="0"/>
              <a:t>Mature – drab, smooth to somewhat rough</a:t>
            </a:r>
            <a:br>
              <a:rPr lang="en-US" dirty="0"/>
            </a:br>
            <a:endParaRPr lang="en-US" dirty="0"/>
          </a:p>
        </p:txBody>
      </p:sp>
      <p:sp>
        <p:nvSpPr>
          <p:cNvPr id="6" name="Content Placeholder 5"/>
          <p:cNvSpPr>
            <a:spLocks noGrp="1"/>
          </p:cNvSpPr>
          <p:nvPr>
            <p:ph sz="half" idx="2"/>
          </p:nvPr>
        </p:nvSpPr>
        <p:spPr>
          <a:xfrm>
            <a:off x="5961888" y="932687"/>
            <a:ext cx="6230112" cy="5925311"/>
          </a:xfrm>
        </p:spPr>
        <p:txBody>
          <a:bodyPr>
            <a:normAutofit fontScale="85000" lnSpcReduction="20000"/>
          </a:bodyPr>
          <a:lstStyle/>
          <a:p>
            <a:r>
              <a:rPr lang="en-US"/>
              <a:t>Flowers </a:t>
            </a:r>
          </a:p>
          <a:p>
            <a:pPr lvl="1"/>
            <a:r>
              <a:rPr lang="en-US"/>
              <a:t>Upright and nodding columnar panicles </a:t>
            </a:r>
          </a:p>
          <a:p>
            <a:pPr lvl="1"/>
            <a:r>
              <a:rPr lang="en-US"/>
              <a:t>Appear after leaves are fully developed </a:t>
            </a:r>
          </a:p>
          <a:p>
            <a:pPr lvl="1"/>
            <a:r>
              <a:rPr lang="en-US"/>
              <a:t>Greenish-yellow </a:t>
            </a:r>
          </a:p>
          <a:p>
            <a:pPr lvl="1"/>
            <a:r>
              <a:rPr lang="en-US"/>
              <a:t>Females – same cluster, perfect flowers, 2 small pinkish stigmas </a:t>
            </a:r>
          </a:p>
          <a:p>
            <a:pPr lvl="1"/>
            <a:r>
              <a:rPr lang="en-US"/>
              <a:t>Males – 7-8 spreading stamens </a:t>
            </a:r>
          </a:p>
          <a:p>
            <a:r>
              <a:rPr lang="en-US"/>
              <a:t>Fruit </a:t>
            </a:r>
          </a:p>
          <a:p>
            <a:pPr lvl="1"/>
            <a:r>
              <a:rPr lang="en-US"/>
              <a:t>Pair of winged seeds (samaras)</a:t>
            </a:r>
          </a:p>
          <a:p>
            <a:pPr lvl="1"/>
            <a:r>
              <a:rPr lang="en-US"/>
              <a:t>Often turn bright red </a:t>
            </a:r>
          </a:p>
          <a:p>
            <a:pPr lvl="1"/>
            <a:r>
              <a:rPr lang="en-US"/>
              <a:t>Cluster stalk becomes drooping (Sept.-Oct.)</a:t>
            </a:r>
          </a:p>
          <a:p>
            <a:pPr lvl="1"/>
            <a:r>
              <a:rPr lang="en-US"/>
              <a:t>Wings form angle near 90 degrees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1272"/>
            <a:ext cx="2799612" cy="232672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336" y="4531273"/>
            <a:ext cx="3273552" cy="232672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7612" y="4531273"/>
            <a:ext cx="3273552" cy="234856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9612" y="4531273"/>
            <a:ext cx="3038582" cy="2348569"/>
          </a:xfrm>
          <a:prstGeom prst="rect">
            <a:avLst/>
          </a:prstGeom>
        </p:spPr>
      </p:pic>
    </p:spTree>
    <p:extLst>
      <p:ext uri="{BB962C8B-B14F-4D97-AF65-F5344CB8AC3E}">
        <p14:creationId xmlns:p14="http://schemas.microsoft.com/office/powerpoint/2010/main" val="1209886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75"/>
            <a:ext cx="12192000" cy="674913"/>
          </a:xfrm>
          <a:solidFill>
            <a:srgbClr val="69A243"/>
          </a:solidFill>
        </p:spPr>
        <p:txBody>
          <a:bodyPr>
            <a:normAutofit fontScale="90000"/>
          </a:bodyPr>
          <a:lstStyle/>
          <a:p>
            <a:pPr algn="ctr"/>
            <a:r>
              <a:rPr lang="en-US">
                <a:solidFill>
                  <a:schemeClr val="bg1"/>
                </a:solidFill>
              </a:rPr>
              <a:t>Mountain Maple </a:t>
            </a:r>
            <a:r>
              <a:rPr lang="en-US" dirty="0" err="1">
                <a:solidFill>
                  <a:schemeClr val="bg1"/>
                </a:solidFill>
              </a:rPr>
              <a:t>Phenophases</a:t>
            </a:r>
            <a:r>
              <a:rPr lang="en-US" dirty="0">
                <a:solidFill>
                  <a:schemeClr val="bg1"/>
                </a:solidFill>
              </a:rPr>
              <a:t> </a:t>
            </a:r>
          </a:p>
        </p:txBody>
      </p:sp>
      <p:sp>
        <p:nvSpPr>
          <p:cNvPr id="3" name="TextBox 2"/>
          <p:cNvSpPr txBox="1"/>
          <p:nvPr/>
        </p:nvSpPr>
        <p:spPr>
          <a:xfrm>
            <a:off x="119745" y="707595"/>
            <a:ext cx="2329543" cy="400110"/>
          </a:xfrm>
          <a:prstGeom prst="rect">
            <a:avLst/>
          </a:prstGeom>
          <a:noFill/>
        </p:spPr>
        <p:txBody>
          <a:bodyPr wrap="square" rtlCol="0">
            <a:spAutoFit/>
          </a:bodyPr>
          <a:lstStyle/>
          <a:p>
            <a:r>
              <a:rPr lang="en-US" sz="2000" b="1" dirty="0"/>
              <a:t>Breaking Leaf Buds </a:t>
            </a:r>
          </a:p>
        </p:txBody>
      </p:sp>
      <p:sp>
        <p:nvSpPr>
          <p:cNvPr id="4" name="TextBox 3"/>
          <p:cNvSpPr txBox="1"/>
          <p:nvPr/>
        </p:nvSpPr>
        <p:spPr>
          <a:xfrm>
            <a:off x="3862473" y="689983"/>
            <a:ext cx="1023257" cy="400110"/>
          </a:xfrm>
          <a:prstGeom prst="rect">
            <a:avLst/>
          </a:prstGeom>
          <a:noFill/>
        </p:spPr>
        <p:txBody>
          <a:bodyPr wrap="square" rtlCol="0">
            <a:spAutoFit/>
          </a:bodyPr>
          <a:lstStyle/>
          <a:p>
            <a:r>
              <a:rPr lang="en-US" sz="2000" b="1" dirty="0"/>
              <a:t>Leaves </a:t>
            </a:r>
          </a:p>
        </p:txBody>
      </p:sp>
      <p:sp>
        <p:nvSpPr>
          <p:cNvPr id="5" name="TextBox 4"/>
          <p:cNvSpPr txBox="1"/>
          <p:nvPr/>
        </p:nvSpPr>
        <p:spPr>
          <a:xfrm>
            <a:off x="6418660" y="749664"/>
            <a:ext cx="2481943" cy="400110"/>
          </a:xfrm>
          <a:prstGeom prst="rect">
            <a:avLst/>
          </a:prstGeom>
          <a:noFill/>
        </p:spPr>
        <p:txBody>
          <a:bodyPr wrap="square" rtlCol="0">
            <a:spAutoFit/>
          </a:bodyPr>
          <a:lstStyle/>
          <a:p>
            <a:r>
              <a:rPr lang="en-US" sz="2000" b="1" dirty="0"/>
              <a:t>Increasing Leaf Size </a:t>
            </a:r>
          </a:p>
        </p:txBody>
      </p:sp>
      <p:sp>
        <p:nvSpPr>
          <p:cNvPr id="6" name="TextBox 5"/>
          <p:cNvSpPr txBox="1"/>
          <p:nvPr/>
        </p:nvSpPr>
        <p:spPr>
          <a:xfrm>
            <a:off x="9822824" y="707595"/>
            <a:ext cx="1937657" cy="400110"/>
          </a:xfrm>
          <a:prstGeom prst="rect">
            <a:avLst/>
          </a:prstGeom>
          <a:noFill/>
        </p:spPr>
        <p:txBody>
          <a:bodyPr wrap="square" rtlCol="0">
            <a:spAutoFit/>
          </a:bodyPr>
          <a:lstStyle/>
          <a:p>
            <a:r>
              <a:rPr lang="en-US" sz="2000" b="1" dirty="0"/>
              <a:t>Colored Leaves </a:t>
            </a:r>
          </a:p>
        </p:txBody>
      </p:sp>
      <p:sp>
        <p:nvSpPr>
          <p:cNvPr id="7" name="Rectangle 6"/>
          <p:cNvSpPr/>
          <p:nvPr/>
        </p:nvSpPr>
        <p:spPr>
          <a:xfrm>
            <a:off x="0" y="4158344"/>
            <a:ext cx="2786741"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leaf buds visible.  A leaf bud is considered “breaking” once a green leaf tip is visible at the end of the bud but before the first leaf from the bud has unfolded to expose the leaf stalk.</a:t>
            </a:r>
          </a:p>
        </p:txBody>
      </p:sp>
      <p:sp>
        <p:nvSpPr>
          <p:cNvPr id="8" name="Rectangle 7"/>
          <p:cNvSpPr/>
          <p:nvPr/>
        </p:nvSpPr>
        <p:spPr>
          <a:xfrm>
            <a:off x="3145970" y="4158343"/>
            <a:ext cx="2764971" cy="26996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live unfolded leaves visible.  A leaf considered “unfolded” once its entire length has emerged from a breaking bud so that the leaf stalk is visible at attachment to the stem.  Do not include fully dried or dead leaves.  </a:t>
            </a:r>
          </a:p>
        </p:txBody>
      </p:sp>
      <p:sp>
        <p:nvSpPr>
          <p:cNvPr id="9" name="Rectangle 8"/>
          <p:cNvSpPr/>
          <p:nvPr/>
        </p:nvSpPr>
        <p:spPr>
          <a:xfrm>
            <a:off x="6270171" y="4158343"/>
            <a:ext cx="2794568" cy="26996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Majority of leaves have not reached full size and are still growing larger.  Do not include new leaves that continue to emerge at the ends of elongating stems throughout the growing season. </a:t>
            </a:r>
          </a:p>
        </p:txBody>
      </p:sp>
      <p:sp>
        <p:nvSpPr>
          <p:cNvPr id="10" name="Rectangle 9"/>
          <p:cNvSpPr/>
          <p:nvPr/>
        </p:nvSpPr>
        <p:spPr>
          <a:xfrm>
            <a:off x="9397431" y="4158343"/>
            <a:ext cx="2794569" cy="26996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leaves shows their typical late-season color, or yellow or brown due to drought or other stresses.  Do not include small spots of color due to damage or dieback on broken branches.  Do not include fully dried or dead leaves.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5969" y="1146019"/>
            <a:ext cx="2777157" cy="3036612"/>
          </a:xfrm>
          <a:prstGeom prst="rect">
            <a:avLst/>
          </a:prstGeom>
          <a:ln w="53975">
            <a:solidFill>
              <a:schemeClr val="tx1"/>
            </a:solidFill>
          </a:ln>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7430" y="1140386"/>
            <a:ext cx="2788447" cy="3005405"/>
          </a:xfrm>
          <a:prstGeom prst="rect">
            <a:avLst/>
          </a:prstGeom>
          <a:ln w="53975">
            <a:solidFill>
              <a:schemeClr val="tx1"/>
            </a:solidFill>
          </a:ln>
        </p:spPr>
      </p:pic>
    </p:spTree>
    <p:extLst>
      <p:ext uri="{BB962C8B-B14F-4D97-AF65-F5344CB8AC3E}">
        <p14:creationId xmlns:p14="http://schemas.microsoft.com/office/powerpoint/2010/main" val="16568083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39172"/>
          </a:xfrm>
          <a:solidFill>
            <a:srgbClr val="69A243"/>
          </a:solidFill>
        </p:spPr>
        <p:txBody>
          <a:bodyPr/>
          <a:lstStyle/>
          <a:p>
            <a:pPr algn="ctr"/>
            <a:r>
              <a:rPr lang="en-US">
                <a:solidFill>
                  <a:schemeClr val="bg1"/>
                </a:solidFill>
              </a:rPr>
              <a:t>Mountain Maple </a:t>
            </a:r>
            <a:r>
              <a:rPr lang="en-US" dirty="0" err="1">
                <a:solidFill>
                  <a:schemeClr val="bg1"/>
                </a:solidFill>
              </a:rPr>
              <a:t>Phenophases</a:t>
            </a:r>
            <a:r>
              <a:rPr lang="en-US" dirty="0">
                <a:solidFill>
                  <a:schemeClr val="bg1"/>
                </a:solidFill>
              </a:rPr>
              <a:t> </a:t>
            </a:r>
          </a:p>
        </p:txBody>
      </p:sp>
      <p:sp>
        <p:nvSpPr>
          <p:cNvPr id="3" name="TextBox 2"/>
          <p:cNvSpPr txBox="1"/>
          <p:nvPr/>
        </p:nvSpPr>
        <p:spPr>
          <a:xfrm>
            <a:off x="65311" y="1096759"/>
            <a:ext cx="2830286" cy="400110"/>
          </a:xfrm>
          <a:prstGeom prst="rect">
            <a:avLst/>
          </a:prstGeom>
          <a:noFill/>
        </p:spPr>
        <p:txBody>
          <a:bodyPr wrap="square" rtlCol="0">
            <a:spAutoFit/>
          </a:bodyPr>
          <a:lstStyle/>
          <a:p>
            <a:r>
              <a:rPr lang="en-US" sz="2000" b="1" dirty="0"/>
              <a:t>Flowers or Flower Buds </a:t>
            </a:r>
          </a:p>
        </p:txBody>
      </p:sp>
      <p:sp>
        <p:nvSpPr>
          <p:cNvPr id="4" name="TextBox 3"/>
          <p:cNvSpPr txBox="1"/>
          <p:nvPr/>
        </p:nvSpPr>
        <p:spPr>
          <a:xfrm>
            <a:off x="3729550" y="844965"/>
            <a:ext cx="1741714" cy="400110"/>
          </a:xfrm>
          <a:prstGeom prst="rect">
            <a:avLst/>
          </a:prstGeom>
          <a:noFill/>
        </p:spPr>
        <p:txBody>
          <a:bodyPr wrap="square" rtlCol="0">
            <a:spAutoFit/>
          </a:bodyPr>
          <a:lstStyle/>
          <a:p>
            <a:r>
              <a:rPr lang="en-US" sz="2000" b="1" dirty="0"/>
              <a:t>Open Flowers </a:t>
            </a:r>
          </a:p>
        </p:txBody>
      </p:sp>
      <p:sp>
        <p:nvSpPr>
          <p:cNvPr id="5" name="TextBox 4"/>
          <p:cNvSpPr txBox="1"/>
          <p:nvPr/>
        </p:nvSpPr>
        <p:spPr>
          <a:xfrm>
            <a:off x="7232365" y="839173"/>
            <a:ext cx="914400" cy="400110"/>
          </a:xfrm>
          <a:prstGeom prst="rect">
            <a:avLst/>
          </a:prstGeom>
          <a:noFill/>
        </p:spPr>
        <p:txBody>
          <a:bodyPr wrap="square" rtlCol="0">
            <a:spAutoFit/>
          </a:bodyPr>
          <a:lstStyle/>
          <a:p>
            <a:r>
              <a:rPr lang="en-US" sz="2000" b="1" dirty="0"/>
              <a:t>Fruits </a:t>
            </a:r>
          </a:p>
        </p:txBody>
      </p:sp>
      <p:sp>
        <p:nvSpPr>
          <p:cNvPr id="6" name="TextBox 5"/>
          <p:cNvSpPr txBox="1"/>
          <p:nvPr/>
        </p:nvSpPr>
        <p:spPr>
          <a:xfrm>
            <a:off x="10091057" y="839173"/>
            <a:ext cx="1415143" cy="400110"/>
          </a:xfrm>
          <a:prstGeom prst="rect">
            <a:avLst/>
          </a:prstGeom>
          <a:noFill/>
        </p:spPr>
        <p:txBody>
          <a:bodyPr wrap="square" rtlCol="0">
            <a:spAutoFit/>
          </a:bodyPr>
          <a:lstStyle/>
          <a:p>
            <a:r>
              <a:rPr lang="en-US" sz="2000" b="1" dirty="0"/>
              <a:t>Ripe Fruits </a:t>
            </a:r>
          </a:p>
        </p:txBody>
      </p:sp>
      <p:sp>
        <p:nvSpPr>
          <p:cNvPr id="7" name="Rectangle 6"/>
          <p:cNvSpPr/>
          <p:nvPr/>
        </p:nvSpPr>
        <p:spPr>
          <a:xfrm>
            <a:off x="0" y="4158344"/>
            <a:ext cx="2786741"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open or unopened flowers or flower buds are visible.  Include flower buds that are expanding but do not include those that are tightly closed and dormant.  Do not include wilted or dried flowers. </a:t>
            </a:r>
          </a:p>
        </p:txBody>
      </p:sp>
      <p:sp>
        <p:nvSpPr>
          <p:cNvPr id="8" name="Rectangle 7"/>
          <p:cNvSpPr/>
          <p:nvPr/>
        </p:nvSpPr>
        <p:spPr>
          <a:xfrm>
            <a:off x="3200401" y="4158344"/>
            <a:ext cx="2786742"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fresh open flowers visible.  Flowers are considered “open” when the reproductive parts are visible between or within folded or open flower parts.  Do not include wilted or dried flowers. </a:t>
            </a:r>
          </a:p>
        </p:txBody>
      </p:sp>
      <p:sp>
        <p:nvSpPr>
          <p:cNvPr id="9" name="Rectangle 8"/>
          <p:cNvSpPr/>
          <p:nvPr/>
        </p:nvSpPr>
        <p:spPr>
          <a:xfrm>
            <a:off x="6302830" y="4158344"/>
            <a:ext cx="2786741"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fruits are visible.  Fruit is two joined seeds in a “V” shape that each have their own wing that changes from green to yellow or bright red, reddish-brown or brown and drops from the plant.</a:t>
            </a:r>
          </a:p>
        </p:txBody>
      </p:sp>
      <p:sp>
        <p:nvSpPr>
          <p:cNvPr id="10" name="Rectangle 9"/>
          <p:cNvSpPr/>
          <p:nvPr/>
        </p:nvSpPr>
        <p:spPr>
          <a:xfrm>
            <a:off x="9405259" y="4158344"/>
            <a:ext cx="2786741" cy="2699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ripe fruits are visible.  Fruit are considered ripe when they have turned yellow or bright red, reddish-brown or brown and readily drops from the plant when touched. </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285" y="1393354"/>
            <a:ext cx="2789128" cy="2759198"/>
          </a:xfrm>
          <a:prstGeom prst="rect">
            <a:avLst/>
          </a:prstGeom>
          <a:ln w="53975">
            <a:solidFill>
              <a:schemeClr val="tx1"/>
            </a:solidFill>
          </a:ln>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781" t="4255" r="3739" b="5213"/>
          <a:stretch/>
        </p:blipFill>
        <p:spPr>
          <a:xfrm>
            <a:off x="9405259" y="1393354"/>
            <a:ext cx="2797626" cy="2809249"/>
          </a:xfrm>
          <a:prstGeom prst="rect">
            <a:avLst/>
          </a:prstGeom>
          <a:ln w="53975">
            <a:solidFill>
              <a:schemeClr val="tx1"/>
            </a:solid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366" y="1390692"/>
            <a:ext cx="2802399" cy="2761860"/>
          </a:xfrm>
          <a:prstGeom prst="rect">
            <a:avLst/>
          </a:prstGeom>
          <a:ln w="53975">
            <a:solidFill>
              <a:schemeClr val="tx1"/>
            </a:solidFill>
          </a:ln>
        </p:spPr>
      </p:pic>
    </p:spTree>
    <p:extLst>
      <p:ext uri="{BB962C8B-B14F-4D97-AF65-F5344CB8AC3E}">
        <p14:creationId xmlns:p14="http://schemas.microsoft.com/office/powerpoint/2010/main" val="1357128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76314"/>
            <a:ext cx="12192000" cy="1325563"/>
          </a:xfrm>
          <a:solidFill>
            <a:srgbClr val="69A243"/>
          </a:solidFill>
        </p:spPr>
        <p:txBody>
          <a:bodyPr/>
          <a:lstStyle/>
          <a:p>
            <a:pPr algn="ctr"/>
            <a:r>
              <a:rPr lang="en-US">
                <a:solidFill>
                  <a:schemeClr val="bg1"/>
                </a:solidFill>
              </a:rPr>
              <a:t>Herbaceous Plant Identification </a:t>
            </a:r>
          </a:p>
        </p:txBody>
      </p:sp>
    </p:spTree>
    <p:extLst>
      <p:ext uri="{BB962C8B-B14F-4D97-AF65-F5344CB8AC3E}">
        <p14:creationId xmlns:p14="http://schemas.microsoft.com/office/powerpoint/2010/main" val="771593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lstStyle/>
          <a:p>
            <a:pPr algn="ctr"/>
            <a:r>
              <a:rPr lang="en-US">
                <a:solidFill>
                  <a:schemeClr val="bg1"/>
                </a:solidFill>
              </a:rPr>
              <a:t>Jack-in-the-Pulpit (</a:t>
            </a:r>
            <a:r>
              <a:rPr lang="en-US" i="1" err="1">
                <a:solidFill>
                  <a:schemeClr val="bg1"/>
                </a:solidFill>
              </a:rPr>
              <a:t>Arisaema</a:t>
            </a:r>
            <a:r>
              <a:rPr lang="en-US" i="1">
                <a:solidFill>
                  <a:schemeClr val="bg1"/>
                </a:solidFill>
              </a:rPr>
              <a:t> </a:t>
            </a:r>
            <a:r>
              <a:rPr lang="en-US" i="1" err="1">
                <a:solidFill>
                  <a:schemeClr val="bg1"/>
                </a:solidFill>
              </a:rPr>
              <a:t>triphyllum</a:t>
            </a:r>
            <a:r>
              <a:rPr lang="en-US">
                <a:solidFill>
                  <a:schemeClr val="bg1"/>
                </a:solidFill>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996" y="1536192"/>
            <a:ext cx="5398008" cy="4992624"/>
          </a:xfrm>
          <a:prstGeom prst="rect">
            <a:avLst/>
          </a:prstGeom>
        </p:spPr>
      </p:pic>
    </p:spTree>
    <p:extLst>
      <p:ext uri="{BB962C8B-B14F-4D97-AF65-F5344CB8AC3E}">
        <p14:creationId xmlns:p14="http://schemas.microsoft.com/office/powerpoint/2010/main" val="237189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lstStyle/>
          <a:p>
            <a:pPr algn="ctr"/>
            <a:r>
              <a:rPr lang="en-US">
                <a:solidFill>
                  <a:schemeClr val="bg1"/>
                </a:solidFill>
              </a:rPr>
              <a:t>Jack-in-the-Pulpit Identification </a:t>
            </a:r>
          </a:p>
        </p:txBody>
      </p:sp>
      <p:sp>
        <p:nvSpPr>
          <p:cNvPr id="3" name="Content Placeholder 2"/>
          <p:cNvSpPr>
            <a:spLocks noGrp="1"/>
          </p:cNvSpPr>
          <p:nvPr>
            <p:ph idx="1"/>
          </p:nvPr>
        </p:nvSpPr>
        <p:spPr>
          <a:xfrm>
            <a:off x="217715" y="1325563"/>
            <a:ext cx="5421086" cy="5532437"/>
          </a:xfrm>
        </p:spPr>
        <p:txBody>
          <a:bodyPr>
            <a:normAutofit fontScale="92500" lnSpcReduction="10000"/>
          </a:bodyPr>
          <a:lstStyle/>
          <a:p>
            <a:pPr>
              <a:lnSpc>
                <a:spcPct val="100000"/>
              </a:lnSpc>
              <a:spcBef>
                <a:spcPts val="0"/>
              </a:spcBef>
            </a:pPr>
            <a:r>
              <a:rPr lang="en-US" dirty="0"/>
              <a:t>Leaves </a:t>
            </a:r>
          </a:p>
          <a:p>
            <a:pPr lvl="1">
              <a:lnSpc>
                <a:spcPct val="100000"/>
              </a:lnSpc>
              <a:spcBef>
                <a:spcPts val="0"/>
              </a:spcBef>
            </a:pPr>
            <a:r>
              <a:rPr lang="en-US" dirty="0"/>
              <a:t>Emerge after the flowers </a:t>
            </a:r>
          </a:p>
          <a:p>
            <a:pPr lvl="1">
              <a:lnSpc>
                <a:spcPct val="100000"/>
              </a:lnSpc>
              <a:spcBef>
                <a:spcPts val="0"/>
              </a:spcBef>
            </a:pPr>
            <a:r>
              <a:rPr lang="en-US" dirty="0"/>
              <a:t>Each leaf has 3 leaflets </a:t>
            </a:r>
          </a:p>
          <a:p>
            <a:pPr lvl="1">
              <a:lnSpc>
                <a:spcPct val="100000"/>
              </a:lnSpc>
              <a:spcBef>
                <a:spcPts val="0"/>
              </a:spcBef>
            </a:pPr>
            <a:r>
              <a:rPr lang="en-US" dirty="0"/>
              <a:t>Generally oval with a pointed tip</a:t>
            </a:r>
          </a:p>
          <a:p>
            <a:pPr lvl="1">
              <a:lnSpc>
                <a:spcPct val="100000"/>
              </a:lnSpc>
              <a:spcBef>
                <a:spcPts val="0"/>
              </a:spcBef>
            </a:pPr>
            <a:r>
              <a:rPr lang="en-US" dirty="0"/>
              <a:t>Middle leaflet is larger than lateral 2 </a:t>
            </a:r>
          </a:p>
          <a:p>
            <a:pPr lvl="1">
              <a:lnSpc>
                <a:spcPct val="100000"/>
              </a:lnSpc>
              <a:spcBef>
                <a:spcPts val="0"/>
              </a:spcBef>
            </a:pPr>
            <a:r>
              <a:rPr lang="en-US" dirty="0"/>
              <a:t>Leaves can tower over flowers</a:t>
            </a:r>
          </a:p>
          <a:p>
            <a:pPr>
              <a:lnSpc>
                <a:spcPct val="100000"/>
              </a:lnSpc>
              <a:spcBef>
                <a:spcPts val="0"/>
              </a:spcBef>
            </a:pPr>
            <a:r>
              <a:rPr lang="en-US" dirty="0"/>
              <a:t>Flowers </a:t>
            </a:r>
          </a:p>
          <a:p>
            <a:pPr lvl="1">
              <a:lnSpc>
                <a:spcPct val="100000"/>
              </a:lnSpc>
              <a:spcBef>
                <a:spcPts val="0"/>
              </a:spcBef>
            </a:pPr>
            <a:r>
              <a:rPr lang="en-US" dirty="0"/>
              <a:t>Long spadix (the “Jack”) in a tubular base with a hood (the “pulpit)</a:t>
            </a:r>
          </a:p>
          <a:p>
            <a:pPr lvl="1">
              <a:lnSpc>
                <a:spcPct val="100000"/>
              </a:lnSpc>
              <a:spcBef>
                <a:spcPts val="0"/>
              </a:spcBef>
            </a:pPr>
            <a:r>
              <a:rPr lang="en-US" dirty="0"/>
              <a:t>Spadix is light green to reddish green </a:t>
            </a:r>
          </a:p>
          <a:p>
            <a:pPr lvl="1">
              <a:lnSpc>
                <a:spcPct val="100000"/>
              </a:lnSpc>
              <a:spcBef>
                <a:spcPts val="0"/>
              </a:spcBef>
            </a:pPr>
            <a:r>
              <a:rPr lang="en-US" dirty="0"/>
              <a:t>Spathe is light green to purplish green &amp; often dotted with white or purple stripes</a:t>
            </a:r>
          </a:p>
          <a:p>
            <a:pPr>
              <a:lnSpc>
                <a:spcPct val="100000"/>
              </a:lnSpc>
              <a:spcBef>
                <a:spcPts val="0"/>
              </a:spcBef>
            </a:pPr>
            <a:r>
              <a:rPr lang="en-US" dirty="0"/>
              <a:t>Fruits </a:t>
            </a:r>
          </a:p>
          <a:p>
            <a:pPr lvl="1">
              <a:lnSpc>
                <a:spcPct val="100000"/>
              </a:lnSpc>
              <a:spcBef>
                <a:spcPts val="0"/>
              </a:spcBef>
            </a:pPr>
            <a:r>
              <a:rPr lang="en-US" dirty="0"/>
              <a:t>Cluster berries </a:t>
            </a:r>
          </a:p>
          <a:p>
            <a:pPr lvl="1">
              <a:lnSpc>
                <a:spcPct val="100000"/>
              </a:lnSpc>
              <a:spcBef>
                <a:spcPts val="0"/>
              </a:spcBef>
            </a:pPr>
            <a:r>
              <a:rPr lang="en-US" dirty="0"/>
              <a:t>Unripe berries – green </a:t>
            </a:r>
          </a:p>
          <a:p>
            <a:pPr lvl="1">
              <a:lnSpc>
                <a:spcPct val="100000"/>
              </a:lnSpc>
              <a:spcBef>
                <a:spcPts val="0"/>
              </a:spcBef>
            </a:pPr>
            <a:r>
              <a:rPr lang="en-US" dirty="0"/>
              <a:t>Ripe berries – bright red in late summer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6516" y="1616073"/>
            <a:ext cx="2919272" cy="24757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6152" y="4091781"/>
            <a:ext cx="2919272" cy="24757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788" y="1616073"/>
            <a:ext cx="2919272" cy="2475708"/>
          </a:xfrm>
          <a:prstGeom prst="rect">
            <a:avLst/>
          </a:prstGeom>
        </p:spPr>
      </p:pic>
    </p:spTree>
    <p:extLst>
      <p:ext uri="{BB962C8B-B14F-4D97-AF65-F5344CB8AC3E}">
        <p14:creationId xmlns:p14="http://schemas.microsoft.com/office/powerpoint/2010/main" val="659657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78"/>
            <a:ext cx="12192000" cy="950975"/>
          </a:xfrm>
          <a:solidFill>
            <a:srgbClr val="69A243"/>
          </a:solidFill>
        </p:spPr>
        <p:txBody>
          <a:bodyPr/>
          <a:lstStyle/>
          <a:p>
            <a:pPr algn="ctr"/>
            <a:r>
              <a:rPr lang="en-US">
                <a:solidFill>
                  <a:schemeClr val="bg1"/>
                </a:solidFill>
              </a:rPr>
              <a:t>Jack-in-the-Pulpit </a:t>
            </a:r>
            <a:r>
              <a:rPr lang="en-US" err="1">
                <a:solidFill>
                  <a:schemeClr val="bg1"/>
                </a:solidFill>
              </a:rPr>
              <a:t>Phenophases</a:t>
            </a:r>
            <a:r>
              <a:rPr lang="en-US">
                <a:solidFill>
                  <a:schemeClr val="bg1"/>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9048" y="1514505"/>
            <a:ext cx="2824164" cy="30261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918" y="1514506"/>
            <a:ext cx="2824164" cy="30261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694" y="1450022"/>
            <a:ext cx="2824164" cy="3013459"/>
          </a:xfrm>
          <a:prstGeom prst="rect">
            <a:avLst/>
          </a:prstGeom>
        </p:spPr>
      </p:pic>
      <p:sp>
        <p:nvSpPr>
          <p:cNvPr id="8" name="TextBox 7"/>
          <p:cNvSpPr txBox="1"/>
          <p:nvPr/>
        </p:nvSpPr>
        <p:spPr>
          <a:xfrm>
            <a:off x="1506096" y="1049912"/>
            <a:ext cx="1737360" cy="400110"/>
          </a:xfrm>
          <a:prstGeom prst="rect">
            <a:avLst/>
          </a:prstGeom>
          <a:noFill/>
        </p:spPr>
        <p:txBody>
          <a:bodyPr wrap="square" rtlCol="0">
            <a:spAutoFit/>
          </a:bodyPr>
          <a:lstStyle/>
          <a:p>
            <a:r>
              <a:rPr lang="en-US" sz="2000" b="1"/>
              <a:t>Initial Growth </a:t>
            </a:r>
          </a:p>
        </p:txBody>
      </p:sp>
      <p:sp>
        <p:nvSpPr>
          <p:cNvPr id="9" name="TextBox 8"/>
          <p:cNvSpPr txBox="1"/>
          <p:nvPr/>
        </p:nvSpPr>
        <p:spPr>
          <a:xfrm>
            <a:off x="5674067" y="1088995"/>
            <a:ext cx="896112" cy="400110"/>
          </a:xfrm>
          <a:prstGeom prst="rect">
            <a:avLst/>
          </a:prstGeom>
          <a:noFill/>
        </p:spPr>
        <p:txBody>
          <a:bodyPr wrap="square" rtlCol="0">
            <a:spAutoFit/>
          </a:bodyPr>
          <a:lstStyle/>
          <a:p>
            <a:r>
              <a:rPr lang="en-US" sz="2000" b="1"/>
              <a:t>Leaves </a:t>
            </a:r>
          </a:p>
        </p:txBody>
      </p:sp>
      <p:sp>
        <p:nvSpPr>
          <p:cNvPr id="10" name="TextBox 9"/>
          <p:cNvSpPr txBox="1"/>
          <p:nvPr/>
        </p:nvSpPr>
        <p:spPr>
          <a:xfrm>
            <a:off x="8457388" y="1088995"/>
            <a:ext cx="2670048" cy="400110"/>
          </a:xfrm>
          <a:prstGeom prst="rect">
            <a:avLst/>
          </a:prstGeom>
          <a:noFill/>
        </p:spPr>
        <p:txBody>
          <a:bodyPr wrap="square" rtlCol="0">
            <a:spAutoFit/>
          </a:bodyPr>
          <a:lstStyle/>
          <a:p>
            <a:r>
              <a:rPr lang="en-US" sz="2000" b="1"/>
              <a:t>Flowers or Flower Buds </a:t>
            </a:r>
          </a:p>
        </p:txBody>
      </p:sp>
      <p:sp>
        <p:nvSpPr>
          <p:cNvPr id="12" name="Rectangle 11"/>
          <p:cNvSpPr/>
          <p:nvPr/>
        </p:nvSpPr>
        <p:spPr>
          <a:xfrm>
            <a:off x="1011033" y="4450434"/>
            <a:ext cx="2824164" cy="24075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New growth is visible after a period of no growth (winter or drought) with new green shoots breaking through the soil.  Growth is ”initial” on each shoot until the first leaf has fully unfolded.</a:t>
            </a:r>
          </a:p>
        </p:txBody>
      </p:sp>
      <p:sp>
        <p:nvSpPr>
          <p:cNvPr id="13" name="Rectangle 12"/>
          <p:cNvSpPr/>
          <p:nvPr/>
        </p:nvSpPr>
        <p:spPr>
          <a:xfrm>
            <a:off x="4640388" y="4540666"/>
            <a:ext cx="2964372" cy="23173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live, unfolded leaves are visible.  For seedlings, only consider true leaves and ignore the two small leaves that are found almost immediately after the seedling germinates.  Do not include dried or dead leaves.</a:t>
            </a:r>
          </a:p>
        </p:txBody>
      </p:sp>
      <p:sp>
        <p:nvSpPr>
          <p:cNvPr id="14" name="Rectangle 13"/>
          <p:cNvSpPr/>
          <p:nvPr/>
        </p:nvSpPr>
        <p:spPr>
          <a:xfrm>
            <a:off x="8409048" y="4540665"/>
            <a:ext cx="2824164" cy="23173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Watch for the striped pulpit which contains and hides the flowers.  Do not tear open the pulpit to look for individual flowers.  Include developing pulpits but do not include wilted or dried ones.  </a:t>
            </a:r>
          </a:p>
        </p:txBody>
      </p:sp>
    </p:spTree>
    <p:extLst>
      <p:ext uri="{BB962C8B-B14F-4D97-AF65-F5344CB8AC3E}">
        <p14:creationId xmlns:p14="http://schemas.microsoft.com/office/powerpoint/2010/main" val="1576690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9264"/>
          </a:xfrm>
          <a:solidFill>
            <a:srgbClr val="69A243"/>
          </a:solidFill>
        </p:spPr>
        <p:txBody>
          <a:bodyPr/>
          <a:lstStyle/>
          <a:p>
            <a:pPr algn="ctr"/>
            <a:r>
              <a:rPr lang="en-US">
                <a:solidFill>
                  <a:schemeClr val="bg1"/>
                </a:solidFill>
              </a:rPr>
              <a:t>Jack-in-the-Pulpit </a:t>
            </a:r>
            <a:r>
              <a:rPr lang="en-US" err="1">
                <a:solidFill>
                  <a:schemeClr val="bg1"/>
                </a:solidFill>
              </a:rPr>
              <a:t>Phenophases</a:t>
            </a:r>
            <a:r>
              <a:rPr lang="en-US">
                <a:solidFill>
                  <a:schemeClr val="bg1"/>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552" y="1382266"/>
            <a:ext cx="2826010" cy="30515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339" y="1369375"/>
            <a:ext cx="2826010" cy="3038859"/>
          </a:xfrm>
          <a:prstGeom prst="rect">
            <a:avLst/>
          </a:prstGeom>
        </p:spPr>
      </p:pic>
      <p:sp>
        <p:nvSpPr>
          <p:cNvPr id="9" name="Rectangle 8"/>
          <p:cNvSpPr/>
          <p:nvPr/>
        </p:nvSpPr>
        <p:spPr>
          <a:xfrm>
            <a:off x="4646552" y="4433825"/>
            <a:ext cx="2789567" cy="24241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ripe fruits are visible.  A fruit is considered ripe when it has turned orange or bright red. </a:t>
            </a:r>
          </a:p>
        </p:txBody>
      </p:sp>
      <p:sp>
        <p:nvSpPr>
          <p:cNvPr id="10" name="Rectangle 9"/>
          <p:cNvSpPr/>
          <p:nvPr/>
        </p:nvSpPr>
        <p:spPr>
          <a:xfrm>
            <a:off x="8526844" y="4390810"/>
            <a:ext cx="2809756" cy="24497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mature fruits have dropped or been removed from the plant since your last visit.  Do not include immature fruits that drop before ripening. </a:t>
            </a:r>
          </a:p>
        </p:txBody>
      </p:sp>
      <p:sp>
        <p:nvSpPr>
          <p:cNvPr id="12" name="TextBox 11"/>
          <p:cNvSpPr txBox="1"/>
          <p:nvPr/>
        </p:nvSpPr>
        <p:spPr>
          <a:xfrm>
            <a:off x="5309616" y="969265"/>
            <a:ext cx="1572768" cy="400110"/>
          </a:xfrm>
          <a:prstGeom prst="rect">
            <a:avLst/>
          </a:prstGeom>
          <a:noFill/>
        </p:spPr>
        <p:txBody>
          <a:bodyPr wrap="square" rtlCol="0">
            <a:spAutoFit/>
          </a:bodyPr>
          <a:lstStyle/>
          <a:p>
            <a:r>
              <a:rPr lang="en-US" sz="2000" b="1"/>
              <a:t>Ripe Fruits </a:t>
            </a:r>
          </a:p>
        </p:txBody>
      </p:sp>
      <p:sp>
        <p:nvSpPr>
          <p:cNvPr id="13" name="TextBox 12"/>
          <p:cNvSpPr txBox="1"/>
          <p:nvPr/>
        </p:nvSpPr>
        <p:spPr>
          <a:xfrm>
            <a:off x="8548593" y="982157"/>
            <a:ext cx="2898896" cy="400110"/>
          </a:xfrm>
          <a:prstGeom prst="rect">
            <a:avLst/>
          </a:prstGeom>
          <a:noFill/>
        </p:spPr>
        <p:txBody>
          <a:bodyPr wrap="square" rtlCol="0">
            <a:spAutoFit/>
          </a:bodyPr>
          <a:lstStyle/>
          <a:p>
            <a:r>
              <a:rPr lang="en-US" sz="2000" b="1"/>
              <a:t>Recent Fruit/Seed Drop</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050" y="1369375"/>
            <a:ext cx="2836864" cy="3038859"/>
          </a:xfrm>
          <a:prstGeom prst="rect">
            <a:avLst/>
          </a:prstGeom>
        </p:spPr>
      </p:pic>
      <p:sp>
        <p:nvSpPr>
          <p:cNvPr id="15" name="Rectangle 14"/>
          <p:cNvSpPr/>
          <p:nvPr/>
        </p:nvSpPr>
        <p:spPr>
          <a:xfrm>
            <a:off x="1916967" y="982157"/>
            <a:ext cx="776175" cy="369332"/>
          </a:xfrm>
          <a:prstGeom prst="rect">
            <a:avLst/>
          </a:prstGeom>
        </p:spPr>
        <p:txBody>
          <a:bodyPr wrap="none">
            <a:spAutoFit/>
          </a:bodyPr>
          <a:lstStyle/>
          <a:p>
            <a:r>
              <a:rPr lang="en-US" b="1"/>
              <a:t>Fruits </a:t>
            </a:r>
          </a:p>
        </p:txBody>
      </p:sp>
      <p:sp>
        <p:nvSpPr>
          <p:cNvPr id="16" name="Rectangle 15"/>
          <p:cNvSpPr/>
          <p:nvPr/>
        </p:nvSpPr>
        <p:spPr>
          <a:xfrm>
            <a:off x="892050" y="4390810"/>
            <a:ext cx="2836864" cy="24671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fruits are visible.  Individual fruits are berries that are clustered together and change from green to orange to bright red. </a:t>
            </a:r>
          </a:p>
        </p:txBody>
      </p:sp>
    </p:spTree>
    <p:extLst>
      <p:ext uri="{BB962C8B-B14F-4D97-AF65-F5344CB8AC3E}">
        <p14:creationId xmlns:p14="http://schemas.microsoft.com/office/powerpoint/2010/main" val="21302137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lstStyle/>
          <a:p>
            <a:pPr algn="ctr"/>
            <a:r>
              <a:rPr lang="en-US" dirty="0">
                <a:solidFill>
                  <a:schemeClr val="bg1"/>
                </a:solidFill>
              </a:rPr>
              <a:t>Jewelweed (</a:t>
            </a:r>
            <a:r>
              <a:rPr lang="en-US" i="1" dirty="0">
                <a:solidFill>
                  <a:schemeClr val="bg1"/>
                </a:solidFill>
              </a:rPr>
              <a:t>Impatiens </a:t>
            </a:r>
            <a:r>
              <a:rPr lang="en-US" i="1" dirty="0" err="1">
                <a:solidFill>
                  <a:schemeClr val="bg1"/>
                </a:solidFill>
              </a:rPr>
              <a:t>capensis</a:t>
            </a:r>
            <a:r>
              <a:rPr lang="en-US" dirty="0">
                <a:solidFill>
                  <a:schemeClr val="bg1"/>
                </a:solidFill>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0" y="1645920"/>
            <a:ext cx="6350000" cy="4859020"/>
          </a:xfrm>
          <a:prstGeom prst="rect">
            <a:avLst/>
          </a:prstGeom>
        </p:spPr>
      </p:pic>
    </p:spTree>
    <p:extLst>
      <p:ext uri="{BB962C8B-B14F-4D97-AF65-F5344CB8AC3E}">
        <p14:creationId xmlns:p14="http://schemas.microsoft.com/office/powerpoint/2010/main" val="20843339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26463"/>
          </a:xfrm>
          <a:solidFill>
            <a:srgbClr val="69A243"/>
          </a:solidFill>
        </p:spPr>
        <p:txBody>
          <a:bodyPr/>
          <a:lstStyle/>
          <a:p>
            <a:pPr algn="ctr"/>
            <a:r>
              <a:rPr lang="en-US">
                <a:solidFill>
                  <a:schemeClr val="bg1"/>
                </a:solidFill>
              </a:rPr>
              <a:t>Jewelweed Identification </a:t>
            </a:r>
          </a:p>
        </p:txBody>
      </p:sp>
      <p:sp>
        <p:nvSpPr>
          <p:cNvPr id="3" name="Content Placeholder 2"/>
          <p:cNvSpPr>
            <a:spLocks noGrp="1"/>
          </p:cNvSpPr>
          <p:nvPr>
            <p:ph idx="1"/>
          </p:nvPr>
        </p:nvSpPr>
        <p:spPr>
          <a:xfrm>
            <a:off x="370114" y="1698170"/>
            <a:ext cx="5312229" cy="5159829"/>
          </a:xfrm>
        </p:spPr>
        <p:txBody>
          <a:bodyPr/>
          <a:lstStyle/>
          <a:p>
            <a:r>
              <a:rPr lang="en-US" dirty="0"/>
              <a:t>Leaves </a:t>
            </a:r>
          </a:p>
          <a:p>
            <a:pPr lvl="1"/>
            <a:r>
              <a:rPr lang="en-US" dirty="0"/>
              <a:t>Alternate, oval shaped </a:t>
            </a:r>
          </a:p>
          <a:p>
            <a:pPr lvl="1"/>
            <a:r>
              <a:rPr lang="en-US" dirty="0"/>
              <a:t>Coarsely toothed margins </a:t>
            </a:r>
          </a:p>
          <a:p>
            <a:pPr lvl="1"/>
            <a:r>
              <a:rPr lang="en-US" dirty="0"/>
              <a:t>Whitened underside </a:t>
            </a:r>
          </a:p>
          <a:p>
            <a:r>
              <a:rPr lang="en-US" dirty="0"/>
              <a:t>Flowers</a:t>
            </a:r>
          </a:p>
          <a:p>
            <a:pPr lvl="1"/>
            <a:r>
              <a:rPr lang="en-US" dirty="0"/>
              <a:t>Pouch like-structure with a long spur</a:t>
            </a:r>
          </a:p>
          <a:p>
            <a:pPr lvl="1"/>
            <a:r>
              <a:rPr lang="en-US" dirty="0"/>
              <a:t>Bright orange with red-orange flecks </a:t>
            </a:r>
          </a:p>
          <a:p>
            <a:r>
              <a:rPr lang="en-US" dirty="0"/>
              <a:t>Fruits</a:t>
            </a:r>
          </a:p>
          <a:p>
            <a:pPr lvl="1"/>
            <a:r>
              <a:rPr lang="en-US" dirty="0"/>
              <a:t>Elongated capsule </a:t>
            </a:r>
          </a:p>
          <a:p>
            <a:pPr lvl="1"/>
            <a:r>
              <a:rPr lang="en-US" dirty="0"/>
              <a:t>Bursts at the touch when ripe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2343" y="1980907"/>
            <a:ext cx="3200400" cy="22971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2743" y="1980906"/>
            <a:ext cx="2982686" cy="22971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3686" y="4278083"/>
            <a:ext cx="3200400" cy="2297177"/>
          </a:xfrm>
          <a:prstGeom prst="rect">
            <a:avLst/>
          </a:prstGeom>
        </p:spPr>
      </p:pic>
    </p:spTree>
    <p:extLst>
      <p:ext uri="{BB962C8B-B14F-4D97-AF65-F5344CB8AC3E}">
        <p14:creationId xmlns:p14="http://schemas.microsoft.com/office/powerpoint/2010/main" val="2080860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lstStyle/>
          <a:p>
            <a:pPr algn="ctr"/>
            <a:r>
              <a:rPr lang="en-US">
                <a:solidFill>
                  <a:schemeClr val="bg1"/>
                </a:solidFill>
              </a:rPr>
              <a:t>Step-by-Step Registration </a:t>
            </a:r>
          </a:p>
        </p:txBody>
      </p:sp>
      <p:sp>
        <p:nvSpPr>
          <p:cNvPr id="3" name="Content Placeholder 2"/>
          <p:cNvSpPr>
            <a:spLocks noGrp="1"/>
          </p:cNvSpPr>
          <p:nvPr>
            <p:ph idx="1"/>
          </p:nvPr>
        </p:nvSpPr>
        <p:spPr>
          <a:xfrm>
            <a:off x="838200" y="1825624"/>
            <a:ext cx="10738450" cy="4437153"/>
          </a:xfrm>
        </p:spPr>
        <p:txBody>
          <a:bodyPr>
            <a:normAutofit fontScale="85000" lnSpcReduction="20000"/>
          </a:bodyPr>
          <a:lstStyle/>
          <a:p>
            <a:pPr marL="342900" lvl="0" indent="-342900">
              <a:buFont typeface="+mj-lt"/>
              <a:buAutoNum type="arabicPeriod"/>
            </a:pPr>
            <a:r>
              <a:rPr lang="en-US" sz="3500" dirty="0">
                <a:latin typeface="Calibri" charset="0"/>
                <a:ea typeface="Calibri" charset="0"/>
                <a:cs typeface="Calibri" charset="0"/>
              </a:rPr>
              <a:t>When you have registered, go into your </a:t>
            </a:r>
            <a:r>
              <a:rPr lang="en-US" sz="3500" b="1" i="1" dirty="0">
                <a:latin typeface="Calibri" charset="0"/>
                <a:ea typeface="Calibri" charset="0"/>
                <a:cs typeface="Calibri" charset="0"/>
              </a:rPr>
              <a:t>observation deck</a:t>
            </a:r>
            <a:r>
              <a:rPr lang="en-US" sz="3500" dirty="0">
                <a:latin typeface="Calibri" charset="0"/>
                <a:ea typeface="Calibri" charset="0"/>
                <a:cs typeface="Calibri" charset="0"/>
              </a:rPr>
              <a:t> and find </a:t>
            </a:r>
            <a:r>
              <a:rPr lang="en-US" sz="3500" b="1" i="1" dirty="0">
                <a:latin typeface="Calibri" charset="0"/>
                <a:ea typeface="Calibri" charset="0"/>
                <a:cs typeface="Calibri" charset="0"/>
              </a:rPr>
              <a:t>“my account details.”</a:t>
            </a:r>
          </a:p>
          <a:p>
            <a:pPr marL="342900" lvl="0" indent="-342900">
              <a:buFont typeface="+mj-lt"/>
              <a:buAutoNum type="arabicPeriod"/>
            </a:pPr>
            <a:r>
              <a:rPr lang="en-US" sz="3500" dirty="0">
                <a:latin typeface="Calibri" charset="0"/>
                <a:ea typeface="Calibri" charset="0"/>
                <a:cs typeface="Calibri" charset="0"/>
              </a:rPr>
              <a:t>Click on the </a:t>
            </a:r>
            <a:r>
              <a:rPr lang="en-US" sz="3500" b="1" i="1" dirty="0">
                <a:latin typeface="Calibri" charset="0"/>
                <a:ea typeface="Calibri" charset="0"/>
                <a:cs typeface="Calibri" charset="0"/>
              </a:rPr>
              <a:t>Edit </a:t>
            </a:r>
            <a:r>
              <a:rPr lang="en-US" sz="3500" dirty="0">
                <a:latin typeface="Calibri" charset="0"/>
                <a:ea typeface="Calibri" charset="0"/>
                <a:cs typeface="Calibri" charset="0"/>
              </a:rPr>
              <a:t>tab.</a:t>
            </a:r>
          </a:p>
          <a:p>
            <a:pPr marL="342900" lvl="0" indent="-342900">
              <a:buFont typeface="+mj-lt"/>
              <a:buAutoNum type="arabicPeriod"/>
            </a:pPr>
            <a:r>
              <a:rPr lang="en-US" sz="3500" dirty="0">
                <a:latin typeface="Calibri" charset="0"/>
                <a:ea typeface="Calibri" charset="0"/>
                <a:cs typeface="Calibri" charset="0"/>
              </a:rPr>
              <a:t>Under Partner Groups, find </a:t>
            </a:r>
            <a:r>
              <a:rPr lang="en-US" sz="3500" b="1" i="1" dirty="0">
                <a:latin typeface="Calibri" charset="0"/>
                <a:ea typeface="Calibri" charset="0"/>
                <a:cs typeface="Calibri" charset="0"/>
              </a:rPr>
              <a:t>Environmental Monitoring and Management Alliance </a:t>
            </a:r>
            <a:r>
              <a:rPr lang="en-US" sz="3500" dirty="0">
                <a:latin typeface="Calibri" charset="0"/>
                <a:ea typeface="Calibri" charset="0"/>
                <a:cs typeface="Calibri" charset="0"/>
              </a:rPr>
              <a:t>and select the </a:t>
            </a:r>
            <a:r>
              <a:rPr lang="en-US" sz="3500" b="1" i="1" dirty="0" err="1">
                <a:latin typeface="Calibri" charset="0"/>
                <a:ea typeface="Calibri" charset="0"/>
                <a:cs typeface="Calibri" charset="0"/>
              </a:rPr>
              <a:t>Huyck</a:t>
            </a:r>
            <a:r>
              <a:rPr lang="en-US" sz="3500" b="1" i="1" dirty="0">
                <a:latin typeface="Calibri" charset="0"/>
                <a:ea typeface="Calibri" charset="0"/>
                <a:cs typeface="Calibri" charset="0"/>
              </a:rPr>
              <a:t> Preserve</a:t>
            </a:r>
            <a:r>
              <a:rPr lang="en-US" sz="3500" dirty="0">
                <a:latin typeface="Calibri" charset="0"/>
                <a:ea typeface="Calibri" charset="0"/>
                <a:cs typeface="Calibri" charset="0"/>
              </a:rPr>
              <a:t>. </a:t>
            </a:r>
            <a:r>
              <a:rPr lang="en-US" sz="3500" dirty="0">
                <a:solidFill>
                  <a:srgbClr val="FF0000"/>
                </a:solidFill>
                <a:latin typeface="Calibri" charset="0"/>
                <a:ea typeface="Calibri" charset="0"/>
                <a:cs typeface="Calibri" charset="0"/>
              </a:rPr>
              <a:t>Be sure that only the box next to the </a:t>
            </a:r>
            <a:r>
              <a:rPr lang="en-US" sz="3500" dirty="0" err="1">
                <a:solidFill>
                  <a:srgbClr val="FF0000"/>
                </a:solidFill>
                <a:latin typeface="Calibri" charset="0"/>
                <a:ea typeface="Calibri" charset="0"/>
                <a:cs typeface="Calibri" charset="0"/>
              </a:rPr>
              <a:t>Huyck</a:t>
            </a:r>
            <a:r>
              <a:rPr lang="en-US" sz="3500" dirty="0">
                <a:solidFill>
                  <a:srgbClr val="FF0000"/>
                </a:solidFill>
                <a:latin typeface="Calibri" charset="0"/>
                <a:ea typeface="Calibri" charset="0"/>
                <a:cs typeface="Calibri" charset="0"/>
              </a:rPr>
              <a:t> Preserve is checked and not NYPP</a:t>
            </a:r>
            <a:r>
              <a:rPr lang="en-US" sz="3500" dirty="0">
                <a:latin typeface="Calibri" charset="0"/>
                <a:ea typeface="Calibri" charset="0"/>
                <a:cs typeface="Calibri" charset="0"/>
              </a:rPr>
              <a:t>. Make sure you click “save” at the bottom. </a:t>
            </a:r>
          </a:p>
          <a:p>
            <a:pPr marL="342900" lvl="0" indent="-342900">
              <a:buFont typeface="+mj-lt"/>
              <a:buAutoNum type="arabicPeriod"/>
            </a:pPr>
            <a:r>
              <a:rPr lang="en-US" sz="3500" dirty="0">
                <a:latin typeface="Calibri" charset="0"/>
                <a:ea typeface="Calibri" charset="0"/>
                <a:cs typeface="Calibri" charset="0"/>
              </a:rPr>
              <a:t>Click on My Observation Deck now and under Sites, you should see a drop down menu that includes the </a:t>
            </a:r>
            <a:r>
              <a:rPr lang="en-US" sz="3500" dirty="0" err="1">
                <a:latin typeface="Calibri" charset="0"/>
                <a:ea typeface="Calibri" charset="0"/>
                <a:cs typeface="Calibri" charset="0"/>
              </a:rPr>
              <a:t>Huyck</a:t>
            </a:r>
            <a:r>
              <a:rPr lang="en-US" sz="3500" dirty="0">
                <a:latin typeface="Calibri" charset="0"/>
                <a:ea typeface="Calibri" charset="0"/>
                <a:cs typeface="Calibri" charset="0"/>
              </a:rPr>
              <a:t> Preserve. Click on this and you should see the species list of plants and animals in a drop down menu to the right.  </a:t>
            </a:r>
          </a:p>
          <a:p>
            <a:endParaRPr lang="en-US" dirty="0"/>
          </a:p>
          <a:p>
            <a:endParaRPr lang="en-US" dirty="0"/>
          </a:p>
        </p:txBody>
      </p:sp>
    </p:spTree>
    <p:extLst>
      <p:ext uri="{BB962C8B-B14F-4D97-AF65-F5344CB8AC3E}">
        <p14:creationId xmlns:p14="http://schemas.microsoft.com/office/powerpoint/2010/main" val="16372911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42416"/>
          </a:xfrm>
          <a:solidFill>
            <a:srgbClr val="69A243"/>
          </a:solidFill>
        </p:spPr>
        <p:txBody>
          <a:bodyPr/>
          <a:lstStyle/>
          <a:p>
            <a:pPr algn="ctr"/>
            <a:r>
              <a:rPr lang="en-US">
                <a:solidFill>
                  <a:schemeClr val="bg1"/>
                </a:solidFill>
              </a:rPr>
              <a:t>Jewelweed </a:t>
            </a:r>
            <a:r>
              <a:rPr lang="en-US" err="1">
                <a:solidFill>
                  <a:schemeClr val="bg1"/>
                </a:solidFill>
              </a:rPr>
              <a:t>Phenophases</a:t>
            </a:r>
            <a:r>
              <a:rPr lang="en-US">
                <a:solidFill>
                  <a:schemeClr val="bg1"/>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880" y="1485312"/>
            <a:ext cx="2847239" cy="302251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4761" y="1499282"/>
            <a:ext cx="2847239" cy="300854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199" y="1528093"/>
            <a:ext cx="2847239" cy="3008543"/>
          </a:xfrm>
          <a:prstGeom prst="rect">
            <a:avLst/>
          </a:prstGeom>
        </p:spPr>
      </p:pic>
      <p:sp>
        <p:nvSpPr>
          <p:cNvPr id="7" name="Rectangle 6"/>
          <p:cNvSpPr/>
          <p:nvPr/>
        </p:nvSpPr>
        <p:spPr>
          <a:xfrm>
            <a:off x="3124200" y="4507825"/>
            <a:ext cx="2847239" cy="2364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live, fully unfolded leaves visible.  Include only true leaves, not the two small roundish leaves found on the stem shortly after seed germination.  Do not include fully dried of dead leaves.</a:t>
            </a:r>
          </a:p>
        </p:txBody>
      </p:sp>
      <p:sp>
        <p:nvSpPr>
          <p:cNvPr id="9" name="Rectangle 8"/>
          <p:cNvSpPr/>
          <p:nvPr/>
        </p:nvSpPr>
        <p:spPr>
          <a:xfrm>
            <a:off x="6278880" y="4493854"/>
            <a:ext cx="2847239" cy="23641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fresh, open or unopened flowers or flower buds are visible.  Include developing flower buds, but do not include wilted or dried flowers. </a:t>
            </a:r>
          </a:p>
        </p:txBody>
      </p:sp>
      <p:sp>
        <p:nvSpPr>
          <p:cNvPr id="10" name="Rectangle 9"/>
          <p:cNvSpPr/>
          <p:nvPr/>
        </p:nvSpPr>
        <p:spPr>
          <a:xfrm>
            <a:off x="9344761" y="4507825"/>
            <a:ext cx="2847239" cy="23501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open, fresh flowers visible.  Flowers are “open” when the reproductive parts are visible.  Do not include wilted or dried flowers. </a:t>
            </a:r>
          </a:p>
        </p:txBody>
      </p:sp>
      <p:sp>
        <p:nvSpPr>
          <p:cNvPr id="11" name="Rectangle 10"/>
          <p:cNvSpPr/>
          <p:nvPr/>
        </p:nvSpPr>
        <p:spPr>
          <a:xfrm>
            <a:off x="0" y="4507825"/>
            <a:ext cx="2816759" cy="2364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New growth visible as new green seedlings.  Growth is “initial” until the first true leaf has unfolded and includes the first two small roundish leaves.</a:t>
            </a:r>
          </a:p>
        </p:txBody>
      </p:sp>
      <p:sp>
        <p:nvSpPr>
          <p:cNvPr id="12" name="TextBox 11"/>
          <p:cNvSpPr txBox="1"/>
          <p:nvPr/>
        </p:nvSpPr>
        <p:spPr>
          <a:xfrm>
            <a:off x="4035754" y="1099173"/>
            <a:ext cx="1024128" cy="400110"/>
          </a:xfrm>
          <a:prstGeom prst="rect">
            <a:avLst/>
          </a:prstGeom>
          <a:noFill/>
        </p:spPr>
        <p:txBody>
          <a:bodyPr wrap="square" rtlCol="0">
            <a:spAutoFit/>
          </a:bodyPr>
          <a:lstStyle/>
          <a:p>
            <a:r>
              <a:rPr lang="en-US" sz="2000" b="1" dirty="0"/>
              <a:t>Leaves</a:t>
            </a:r>
          </a:p>
        </p:txBody>
      </p:sp>
      <p:sp>
        <p:nvSpPr>
          <p:cNvPr id="13" name="TextBox 12"/>
          <p:cNvSpPr txBox="1"/>
          <p:nvPr/>
        </p:nvSpPr>
        <p:spPr>
          <a:xfrm>
            <a:off x="6373978" y="1085200"/>
            <a:ext cx="2657042" cy="400110"/>
          </a:xfrm>
          <a:prstGeom prst="rect">
            <a:avLst/>
          </a:prstGeom>
          <a:noFill/>
        </p:spPr>
        <p:txBody>
          <a:bodyPr wrap="square" rtlCol="0">
            <a:spAutoFit/>
          </a:bodyPr>
          <a:lstStyle/>
          <a:p>
            <a:r>
              <a:rPr lang="en-US" sz="2000" b="1" dirty="0"/>
              <a:t>Flowers or Flower Buds</a:t>
            </a:r>
          </a:p>
        </p:txBody>
      </p:sp>
      <p:sp>
        <p:nvSpPr>
          <p:cNvPr id="14" name="TextBox 13"/>
          <p:cNvSpPr txBox="1"/>
          <p:nvPr/>
        </p:nvSpPr>
        <p:spPr>
          <a:xfrm>
            <a:off x="9933635" y="1063809"/>
            <a:ext cx="1669490" cy="400110"/>
          </a:xfrm>
          <a:prstGeom prst="rect">
            <a:avLst/>
          </a:prstGeom>
          <a:noFill/>
        </p:spPr>
        <p:txBody>
          <a:bodyPr wrap="square" rtlCol="0">
            <a:spAutoFit/>
          </a:bodyPr>
          <a:lstStyle/>
          <a:p>
            <a:r>
              <a:rPr lang="en-US" sz="2000" b="1" dirty="0"/>
              <a:t>Open Flowers</a:t>
            </a:r>
          </a:p>
        </p:txBody>
      </p:sp>
      <p:sp>
        <p:nvSpPr>
          <p:cNvPr id="16" name="TextBox 15"/>
          <p:cNvSpPr txBox="1"/>
          <p:nvPr/>
        </p:nvSpPr>
        <p:spPr>
          <a:xfrm>
            <a:off x="501598" y="1127983"/>
            <a:ext cx="1645920" cy="400110"/>
          </a:xfrm>
          <a:prstGeom prst="rect">
            <a:avLst/>
          </a:prstGeom>
          <a:noFill/>
        </p:spPr>
        <p:txBody>
          <a:bodyPr wrap="square" rtlCol="0">
            <a:spAutoFit/>
          </a:bodyPr>
          <a:lstStyle/>
          <a:p>
            <a:r>
              <a:rPr lang="en-US" sz="2000" b="1" dirty="0"/>
              <a:t>Initial Growth </a:t>
            </a:r>
          </a:p>
        </p:txBody>
      </p:sp>
    </p:spTree>
    <p:extLst>
      <p:ext uri="{BB962C8B-B14F-4D97-AF65-F5344CB8AC3E}">
        <p14:creationId xmlns:p14="http://schemas.microsoft.com/office/powerpoint/2010/main" val="21322576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78992"/>
          </a:xfrm>
          <a:solidFill>
            <a:srgbClr val="69A243"/>
          </a:solidFill>
        </p:spPr>
        <p:txBody>
          <a:bodyPr/>
          <a:lstStyle/>
          <a:p>
            <a:pPr algn="ctr"/>
            <a:r>
              <a:rPr lang="en-US">
                <a:solidFill>
                  <a:schemeClr val="bg1"/>
                </a:solidFill>
              </a:rPr>
              <a:t>Jewelweed </a:t>
            </a:r>
            <a:r>
              <a:rPr lang="en-US" err="1">
                <a:solidFill>
                  <a:schemeClr val="bg1"/>
                </a:solidFill>
              </a:rPr>
              <a:t>Phenophases</a:t>
            </a:r>
            <a:r>
              <a:rPr lang="en-US">
                <a:solidFill>
                  <a:schemeClr val="bg1"/>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3970" y="1632306"/>
            <a:ext cx="2847239" cy="300836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0790" y="1632306"/>
            <a:ext cx="2847239" cy="30083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380" y="1632306"/>
            <a:ext cx="2847239" cy="2994572"/>
          </a:xfrm>
          <a:prstGeom prst="rect">
            <a:avLst/>
          </a:prstGeom>
        </p:spPr>
      </p:pic>
      <p:sp>
        <p:nvSpPr>
          <p:cNvPr id="7" name="TextBox 6"/>
          <p:cNvSpPr txBox="1"/>
          <p:nvPr/>
        </p:nvSpPr>
        <p:spPr>
          <a:xfrm>
            <a:off x="1579777" y="1155594"/>
            <a:ext cx="969264" cy="400110"/>
          </a:xfrm>
          <a:prstGeom prst="rect">
            <a:avLst/>
          </a:prstGeom>
          <a:noFill/>
        </p:spPr>
        <p:txBody>
          <a:bodyPr wrap="square" rtlCol="0">
            <a:spAutoFit/>
          </a:bodyPr>
          <a:lstStyle/>
          <a:p>
            <a:r>
              <a:rPr lang="en-US" sz="2000" b="1" dirty="0"/>
              <a:t>Fruits </a:t>
            </a:r>
          </a:p>
        </p:txBody>
      </p:sp>
      <p:sp>
        <p:nvSpPr>
          <p:cNvPr id="8" name="TextBox 7"/>
          <p:cNvSpPr txBox="1"/>
          <p:nvPr/>
        </p:nvSpPr>
        <p:spPr>
          <a:xfrm>
            <a:off x="5436106" y="1148793"/>
            <a:ext cx="1319785" cy="413711"/>
          </a:xfrm>
          <a:prstGeom prst="rect">
            <a:avLst/>
          </a:prstGeom>
          <a:noFill/>
        </p:spPr>
        <p:txBody>
          <a:bodyPr wrap="square" rtlCol="0">
            <a:spAutoFit/>
          </a:bodyPr>
          <a:lstStyle/>
          <a:p>
            <a:r>
              <a:rPr lang="en-US" sz="2000" b="1" dirty="0"/>
              <a:t>Ripe Fruits </a:t>
            </a:r>
          </a:p>
        </p:txBody>
      </p:sp>
      <p:sp>
        <p:nvSpPr>
          <p:cNvPr id="9" name="TextBox 8"/>
          <p:cNvSpPr txBox="1"/>
          <p:nvPr/>
        </p:nvSpPr>
        <p:spPr>
          <a:xfrm>
            <a:off x="8629115" y="1155594"/>
            <a:ext cx="2996948" cy="413711"/>
          </a:xfrm>
          <a:prstGeom prst="rect">
            <a:avLst/>
          </a:prstGeom>
          <a:noFill/>
        </p:spPr>
        <p:txBody>
          <a:bodyPr wrap="square" rtlCol="0">
            <a:spAutoFit/>
          </a:bodyPr>
          <a:lstStyle/>
          <a:p>
            <a:r>
              <a:rPr lang="en-US" sz="2000" b="1" dirty="0"/>
              <a:t>Recent Fruit or Seed Drop</a:t>
            </a:r>
          </a:p>
        </p:txBody>
      </p:sp>
      <p:sp>
        <p:nvSpPr>
          <p:cNvPr id="10" name="Rectangle 9"/>
          <p:cNvSpPr/>
          <p:nvPr/>
        </p:nvSpPr>
        <p:spPr>
          <a:xfrm>
            <a:off x="640790" y="4640674"/>
            <a:ext cx="2847239" cy="22173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fruits visible.  Fruits are a green capsule that gradually inflates in size.  Do not include empty capsules. </a:t>
            </a:r>
          </a:p>
        </p:txBody>
      </p:sp>
      <p:sp>
        <p:nvSpPr>
          <p:cNvPr id="11" name="Rectangle 10"/>
          <p:cNvSpPr/>
          <p:nvPr/>
        </p:nvSpPr>
        <p:spPr>
          <a:xfrm>
            <a:off x="4672380" y="4603698"/>
            <a:ext cx="2847239" cy="22311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ripe fruits visible.  Fruits are ripe when they have inflated and readily explode open to release the seeds when touched.  Do not include empty capsules that have already released their seeds. </a:t>
            </a:r>
          </a:p>
        </p:txBody>
      </p:sp>
      <p:sp>
        <p:nvSpPr>
          <p:cNvPr id="12" name="Rectangle 11"/>
          <p:cNvSpPr/>
          <p:nvPr/>
        </p:nvSpPr>
        <p:spPr>
          <a:xfrm>
            <a:off x="8703969" y="4626878"/>
            <a:ext cx="2847240" cy="22173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 or more mature fruits or seeds have dropped or been removed since your last visit.  Do not include empty fruits that dropped all of their seeds a while ago.</a:t>
            </a:r>
          </a:p>
        </p:txBody>
      </p:sp>
    </p:spTree>
    <p:extLst>
      <p:ext uri="{BB962C8B-B14F-4D97-AF65-F5344CB8AC3E}">
        <p14:creationId xmlns:p14="http://schemas.microsoft.com/office/powerpoint/2010/main" val="19077860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a:solidFill>
            <a:srgbClr val="69A243"/>
          </a:solidFill>
        </p:spPr>
        <p:txBody>
          <a:bodyPr/>
          <a:lstStyle/>
          <a:p>
            <a:pPr algn="ctr"/>
            <a:r>
              <a:rPr lang="en-US">
                <a:solidFill>
                  <a:schemeClr val="bg1"/>
                </a:solidFill>
              </a:rPr>
              <a:t>Wild (Virginia) Strawberry (</a:t>
            </a:r>
            <a:r>
              <a:rPr lang="en-US" i="1" err="1">
                <a:solidFill>
                  <a:schemeClr val="bg1"/>
                </a:solidFill>
              </a:rPr>
              <a:t>Fragaria</a:t>
            </a:r>
            <a:r>
              <a:rPr lang="en-US" i="1">
                <a:solidFill>
                  <a:schemeClr val="bg1"/>
                </a:solidFill>
              </a:rPr>
              <a:t> </a:t>
            </a:r>
            <a:r>
              <a:rPr lang="en-US" i="1" err="1">
                <a:solidFill>
                  <a:schemeClr val="bg1"/>
                </a:solidFill>
              </a:rPr>
              <a:t>virginiana</a:t>
            </a:r>
            <a:r>
              <a:rPr lang="en-US">
                <a:solidFill>
                  <a:schemeClr val="bg1"/>
                </a:solidFill>
              </a:rPr>
              <a:t>)</a:t>
            </a:r>
            <a:r>
              <a:rPr lang="en-US" i="1">
                <a:solidFill>
                  <a:schemeClr val="bg1"/>
                </a:solidFill>
              </a:rPr>
              <a:t> </a:t>
            </a:r>
          </a:p>
        </p:txBody>
      </p:sp>
      <p:pic>
        <p:nvPicPr>
          <p:cNvPr id="5122" name="Picture 2" descr="Image result for wild virginia strawberry">
            <a:extLst>
              <a:ext uri="{FF2B5EF4-FFF2-40B4-BE49-F238E27FC236}">
                <a16:creationId xmlns:a16="http://schemas.microsoft.com/office/drawing/2014/main" id="{DB888EBD-A302-47C0-943E-5915553E4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887" y="2285999"/>
            <a:ext cx="4944862" cy="3708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1200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69A243"/>
          </a:solidFill>
        </p:spPr>
        <p:txBody>
          <a:bodyPr/>
          <a:lstStyle/>
          <a:p>
            <a:pPr algn="ctr"/>
            <a:r>
              <a:rPr lang="en-US">
                <a:solidFill>
                  <a:schemeClr val="bg1"/>
                </a:solidFill>
              </a:rPr>
              <a:t>Wild (Virginia) Strawberry Identification </a:t>
            </a:r>
          </a:p>
        </p:txBody>
      </p:sp>
      <p:sp>
        <p:nvSpPr>
          <p:cNvPr id="3" name="Content Placeholder 2"/>
          <p:cNvSpPr>
            <a:spLocks noGrp="1"/>
          </p:cNvSpPr>
          <p:nvPr>
            <p:ph idx="1"/>
          </p:nvPr>
        </p:nvSpPr>
        <p:spPr>
          <a:xfrm>
            <a:off x="128016" y="1599882"/>
            <a:ext cx="5650992" cy="5532437"/>
          </a:xfrm>
        </p:spPr>
        <p:txBody>
          <a:bodyPr/>
          <a:lstStyle/>
          <a:p>
            <a:r>
              <a:rPr lang="en-US" dirty="0"/>
              <a:t>Leaves </a:t>
            </a:r>
          </a:p>
          <a:p>
            <a:pPr lvl="1"/>
            <a:r>
              <a:rPr lang="en-US" dirty="0"/>
              <a:t>Comes in 3’s, coarsely toothed </a:t>
            </a:r>
          </a:p>
          <a:p>
            <a:pPr lvl="1"/>
            <a:r>
              <a:rPr lang="en-US" dirty="0"/>
              <a:t>Grow on a long, hairy stalk from a central location </a:t>
            </a:r>
          </a:p>
          <a:p>
            <a:r>
              <a:rPr lang="en-US" dirty="0"/>
              <a:t>Flowers </a:t>
            </a:r>
          </a:p>
          <a:p>
            <a:pPr lvl="1"/>
            <a:r>
              <a:rPr lang="en-US" dirty="0"/>
              <a:t>White with 5 white, round petals surrounding a yellow center </a:t>
            </a:r>
          </a:p>
          <a:p>
            <a:r>
              <a:rPr lang="en-US" dirty="0"/>
              <a:t>Fruit </a:t>
            </a:r>
          </a:p>
          <a:p>
            <a:pPr lvl="1"/>
            <a:r>
              <a:rPr lang="en-US" dirty="0"/>
              <a:t>Small, red, fruit that looks like a miniature strawberry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793" y="1727898"/>
            <a:ext cx="3289300" cy="2463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1093" y="1727898"/>
            <a:ext cx="3289300" cy="2463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1409" y="4191698"/>
            <a:ext cx="3289300" cy="2463800"/>
          </a:xfrm>
          <a:prstGeom prst="rect">
            <a:avLst/>
          </a:prstGeom>
        </p:spPr>
      </p:pic>
    </p:spTree>
    <p:extLst>
      <p:ext uri="{BB962C8B-B14F-4D97-AF65-F5344CB8AC3E}">
        <p14:creationId xmlns:p14="http://schemas.microsoft.com/office/powerpoint/2010/main" val="3540780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41247"/>
          </a:xfrm>
          <a:solidFill>
            <a:srgbClr val="69A243"/>
          </a:solidFill>
        </p:spPr>
        <p:txBody>
          <a:bodyPr/>
          <a:lstStyle/>
          <a:p>
            <a:pPr algn="ctr"/>
            <a:r>
              <a:rPr lang="en-US">
                <a:solidFill>
                  <a:schemeClr val="bg1"/>
                </a:solidFill>
              </a:rPr>
              <a:t>Wild (Virginia) Strawberry </a:t>
            </a:r>
            <a:r>
              <a:rPr lang="en-US" err="1">
                <a:solidFill>
                  <a:schemeClr val="bg1"/>
                </a:solidFill>
              </a:rPr>
              <a:t>Phenophases</a:t>
            </a:r>
            <a:r>
              <a:rPr lang="en-US">
                <a:solidFill>
                  <a:schemeClr val="bg1"/>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7966" y="1322479"/>
            <a:ext cx="2833802" cy="305674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099" y="1297079"/>
            <a:ext cx="2833802" cy="30821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32" y="1298192"/>
            <a:ext cx="2846502" cy="3056745"/>
          </a:xfrm>
          <a:prstGeom prst="rect">
            <a:avLst/>
          </a:prstGeom>
        </p:spPr>
      </p:pic>
      <p:sp>
        <p:nvSpPr>
          <p:cNvPr id="8" name="Rectangle 7"/>
          <p:cNvSpPr/>
          <p:nvPr/>
        </p:nvSpPr>
        <p:spPr>
          <a:xfrm>
            <a:off x="827532" y="4354937"/>
            <a:ext cx="2846502" cy="25030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New growth visible after a period of no growth (winter or drought) from above-ground buds with green tips or new shoots breaking through the soil.  Growth is ”initial” on each bud or shoot until the first leaf fully opens</a:t>
            </a:r>
          </a:p>
        </p:txBody>
      </p:sp>
      <p:sp>
        <p:nvSpPr>
          <p:cNvPr id="9" name="Rectangle 8"/>
          <p:cNvSpPr/>
          <p:nvPr/>
        </p:nvSpPr>
        <p:spPr>
          <a:xfrm>
            <a:off x="4679099" y="4354937"/>
            <a:ext cx="2833802" cy="2503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live, fully unfolded leaves are visible.  For seedlings, only consider true leaves and not the two small round or elongated leaves found almost immediately after the seed germinates. </a:t>
            </a:r>
          </a:p>
        </p:txBody>
      </p:sp>
      <p:sp>
        <p:nvSpPr>
          <p:cNvPr id="10" name="Rectangle 9"/>
          <p:cNvSpPr/>
          <p:nvPr/>
        </p:nvSpPr>
        <p:spPr>
          <a:xfrm>
            <a:off x="8517966" y="4354937"/>
            <a:ext cx="2833802" cy="2503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fresh open or unopened flowers or flower buds are visible.  Include flower buds that are still developing but do not include wilted or dried flowers. </a:t>
            </a:r>
          </a:p>
        </p:txBody>
      </p:sp>
      <p:sp>
        <p:nvSpPr>
          <p:cNvPr id="11" name="TextBox 10"/>
          <p:cNvSpPr txBox="1"/>
          <p:nvPr/>
        </p:nvSpPr>
        <p:spPr>
          <a:xfrm>
            <a:off x="1400391" y="896969"/>
            <a:ext cx="1700784" cy="400110"/>
          </a:xfrm>
          <a:prstGeom prst="rect">
            <a:avLst/>
          </a:prstGeom>
          <a:noFill/>
        </p:spPr>
        <p:txBody>
          <a:bodyPr wrap="square" rtlCol="0">
            <a:spAutoFit/>
          </a:bodyPr>
          <a:lstStyle/>
          <a:p>
            <a:r>
              <a:rPr lang="en-US" sz="2000" b="1"/>
              <a:t>Initial Growth  </a:t>
            </a:r>
          </a:p>
        </p:txBody>
      </p:sp>
      <p:sp>
        <p:nvSpPr>
          <p:cNvPr id="12" name="TextBox 11"/>
          <p:cNvSpPr txBox="1"/>
          <p:nvPr/>
        </p:nvSpPr>
        <p:spPr>
          <a:xfrm>
            <a:off x="5620512" y="896970"/>
            <a:ext cx="950976" cy="400109"/>
          </a:xfrm>
          <a:prstGeom prst="rect">
            <a:avLst/>
          </a:prstGeom>
          <a:noFill/>
        </p:spPr>
        <p:txBody>
          <a:bodyPr wrap="square" rtlCol="0">
            <a:spAutoFit/>
          </a:bodyPr>
          <a:lstStyle/>
          <a:p>
            <a:r>
              <a:rPr lang="en-US" sz="2000" b="1"/>
              <a:t>Leaves </a:t>
            </a:r>
          </a:p>
        </p:txBody>
      </p:sp>
      <p:sp>
        <p:nvSpPr>
          <p:cNvPr id="13" name="TextBox 12"/>
          <p:cNvSpPr txBox="1"/>
          <p:nvPr/>
        </p:nvSpPr>
        <p:spPr>
          <a:xfrm>
            <a:off x="8611527" y="896969"/>
            <a:ext cx="2646680" cy="400110"/>
          </a:xfrm>
          <a:prstGeom prst="rect">
            <a:avLst/>
          </a:prstGeom>
          <a:noFill/>
        </p:spPr>
        <p:txBody>
          <a:bodyPr wrap="square" rtlCol="0">
            <a:spAutoFit/>
          </a:bodyPr>
          <a:lstStyle/>
          <a:p>
            <a:r>
              <a:rPr lang="en-US" sz="2000" b="1"/>
              <a:t>Flowers or Flower Buds </a:t>
            </a:r>
          </a:p>
        </p:txBody>
      </p:sp>
    </p:spTree>
    <p:extLst>
      <p:ext uri="{BB962C8B-B14F-4D97-AF65-F5344CB8AC3E}">
        <p14:creationId xmlns:p14="http://schemas.microsoft.com/office/powerpoint/2010/main" val="1598687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32688"/>
          </a:xfrm>
          <a:solidFill>
            <a:srgbClr val="69A243"/>
          </a:solidFill>
        </p:spPr>
        <p:txBody>
          <a:bodyPr/>
          <a:lstStyle/>
          <a:p>
            <a:pPr algn="ctr"/>
            <a:r>
              <a:rPr lang="en-US">
                <a:solidFill>
                  <a:schemeClr val="bg1"/>
                </a:solidFill>
              </a:rPr>
              <a:t>Wild (Virginia) Strawberry </a:t>
            </a:r>
            <a:r>
              <a:rPr lang="en-US" err="1">
                <a:solidFill>
                  <a:schemeClr val="bg1"/>
                </a:solidFill>
              </a:rPr>
              <a:t>Phenophases</a:t>
            </a:r>
            <a:r>
              <a:rPr lang="en-US">
                <a:solidFill>
                  <a:schemeClr val="bg1"/>
                </a:solidFill>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044" y="1436272"/>
            <a:ext cx="2846502" cy="305674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5454" y="1436271"/>
            <a:ext cx="2846502" cy="30567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749" y="1436271"/>
            <a:ext cx="2846502" cy="3056745"/>
          </a:xfrm>
          <a:prstGeom prst="rect">
            <a:avLst/>
          </a:prstGeom>
        </p:spPr>
      </p:pic>
      <p:sp>
        <p:nvSpPr>
          <p:cNvPr id="8" name="TextBox 7"/>
          <p:cNvSpPr txBox="1"/>
          <p:nvPr/>
        </p:nvSpPr>
        <p:spPr>
          <a:xfrm>
            <a:off x="1442047" y="1036162"/>
            <a:ext cx="1682496" cy="400110"/>
          </a:xfrm>
          <a:prstGeom prst="rect">
            <a:avLst/>
          </a:prstGeom>
          <a:noFill/>
        </p:spPr>
        <p:txBody>
          <a:bodyPr wrap="square" rtlCol="0">
            <a:spAutoFit/>
          </a:bodyPr>
          <a:lstStyle/>
          <a:p>
            <a:r>
              <a:rPr lang="en-US" sz="2000" b="1"/>
              <a:t>Open Flowers </a:t>
            </a:r>
          </a:p>
        </p:txBody>
      </p:sp>
      <p:sp>
        <p:nvSpPr>
          <p:cNvPr id="9" name="TextBox 8"/>
          <p:cNvSpPr txBox="1"/>
          <p:nvPr/>
        </p:nvSpPr>
        <p:spPr>
          <a:xfrm>
            <a:off x="5675376" y="1036162"/>
            <a:ext cx="841248" cy="400110"/>
          </a:xfrm>
          <a:prstGeom prst="rect">
            <a:avLst/>
          </a:prstGeom>
          <a:noFill/>
        </p:spPr>
        <p:txBody>
          <a:bodyPr wrap="square" rtlCol="0">
            <a:spAutoFit/>
          </a:bodyPr>
          <a:lstStyle/>
          <a:p>
            <a:r>
              <a:rPr lang="en-US" sz="2000" b="1"/>
              <a:t>Fruits </a:t>
            </a:r>
          </a:p>
        </p:txBody>
      </p:sp>
      <p:sp>
        <p:nvSpPr>
          <p:cNvPr id="10" name="TextBox 9"/>
          <p:cNvSpPr txBox="1"/>
          <p:nvPr/>
        </p:nvSpPr>
        <p:spPr>
          <a:xfrm>
            <a:off x="9224346" y="1036162"/>
            <a:ext cx="1368717" cy="400110"/>
          </a:xfrm>
          <a:prstGeom prst="rect">
            <a:avLst/>
          </a:prstGeom>
          <a:noFill/>
        </p:spPr>
        <p:txBody>
          <a:bodyPr wrap="square" rtlCol="0">
            <a:spAutoFit/>
          </a:bodyPr>
          <a:lstStyle/>
          <a:p>
            <a:r>
              <a:rPr lang="en-US" sz="2000" b="1"/>
              <a:t>Ripe Fruits </a:t>
            </a:r>
          </a:p>
        </p:txBody>
      </p:sp>
      <p:sp>
        <p:nvSpPr>
          <p:cNvPr id="11" name="Rectangle 10"/>
          <p:cNvSpPr/>
          <p:nvPr/>
        </p:nvSpPr>
        <p:spPr>
          <a:xfrm>
            <a:off x="860044" y="4493016"/>
            <a:ext cx="2846502" cy="23649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open flowers are visible.  Flowers are “open” when reproductive parts are visible between open flower parts.  Do not include wilted or dried flowers. </a:t>
            </a:r>
          </a:p>
        </p:txBody>
      </p:sp>
      <p:sp>
        <p:nvSpPr>
          <p:cNvPr id="12" name="Rectangle 11"/>
          <p:cNvSpPr/>
          <p:nvPr/>
        </p:nvSpPr>
        <p:spPr>
          <a:xfrm>
            <a:off x="4672749" y="4493016"/>
            <a:ext cx="2846502" cy="23649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fruits are visible.  Fruit are tiny and seed-like and embedded on the surface of a berry-like strawberry.  </a:t>
            </a:r>
          </a:p>
        </p:txBody>
      </p:sp>
      <p:sp>
        <p:nvSpPr>
          <p:cNvPr id="13" name="Rectangle 12"/>
          <p:cNvSpPr/>
          <p:nvPr/>
        </p:nvSpPr>
        <p:spPr>
          <a:xfrm>
            <a:off x="8485454" y="4493016"/>
            <a:ext cx="2846502" cy="23649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One or more ripe fruits are visible.  </a:t>
            </a:r>
            <a:r>
              <a:rPr lang="en-US" dirty="0">
                <a:solidFill>
                  <a:schemeClr val="tx1"/>
                </a:solidFill>
              </a:rPr>
              <a:t>The tiny seed-like fruits are considered ripe when the strawberry has turned bright red. </a:t>
            </a:r>
          </a:p>
        </p:txBody>
      </p:sp>
    </p:spTree>
    <p:extLst>
      <p:ext uri="{BB962C8B-B14F-4D97-AF65-F5344CB8AC3E}">
        <p14:creationId xmlns:p14="http://schemas.microsoft.com/office/powerpoint/2010/main" val="10437402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6" y="0"/>
            <a:ext cx="13128172" cy="6858000"/>
          </a:xfrm>
          <a:prstGeom prst="rect">
            <a:avLst/>
          </a:prstGeom>
        </p:spPr>
      </p:pic>
    </p:spTree>
    <p:extLst>
      <p:ext uri="{BB962C8B-B14F-4D97-AF65-F5344CB8AC3E}">
        <p14:creationId xmlns:p14="http://schemas.microsoft.com/office/powerpoint/2010/main" val="1894744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69A24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0079" y="490538"/>
            <a:ext cx="10515600" cy="3885519"/>
          </a:xfrm>
        </p:spPr>
        <p:txBody>
          <a:bodyPr/>
          <a:lstStyle/>
          <a:p>
            <a:pPr algn="ctr"/>
            <a:r>
              <a:rPr lang="en-US" dirty="0">
                <a:solidFill>
                  <a:schemeClr val="bg1"/>
                </a:solidFill>
              </a:rPr>
              <a:t>Thank You For Your Help! </a:t>
            </a:r>
            <a:br>
              <a:rPr lang="en-US" dirty="0">
                <a:solidFill>
                  <a:schemeClr val="bg1"/>
                </a:solidFill>
              </a:rPr>
            </a:br>
            <a:r>
              <a:rPr lang="en-US" dirty="0">
                <a:solidFill>
                  <a:schemeClr val="bg1"/>
                </a:solidFill>
              </a:rPr>
              <a:t>Good Luck &amp; Have Fun! </a:t>
            </a:r>
          </a:p>
        </p:txBody>
      </p:sp>
    </p:spTree>
    <p:extLst>
      <p:ext uri="{BB962C8B-B14F-4D97-AF65-F5344CB8AC3E}">
        <p14:creationId xmlns:p14="http://schemas.microsoft.com/office/powerpoint/2010/main" val="1297769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97476"/>
            <a:ext cx="12192000" cy="2812268"/>
          </a:xfrm>
          <a:solidFill>
            <a:srgbClr val="69A243"/>
          </a:solidFill>
        </p:spPr>
        <p:txBody>
          <a:bodyPr>
            <a:normAutofit/>
          </a:bodyPr>
          <a:lstStyle/>
          <a:p>
            <a:r>
              <a:rPr lang="en-US" dirty="0">
                <a:solidFill>
                  <a:schemeClr val="bg1"/>
                </a:solidFill>
              </a:rPr>
              <a:t>Identifying the Trees</a:t>
            </a:r>
            <a:br>
              <a:rPr lang="en-US" dirty="0">
                <a:solidFill>
                  <a:schemeClr val="bg1"/>
                </a:solidFill>
              </a:rPr>
            </a:br>
            <a:r>
              <a:rPr lang="en-US" dirty="0">
                <a:solidFill>
                  <a:schemeClr val="bg1"/>
                </a:solidFill>
              </a:rPr>
              <a:t>of the </a:t>
            </a:r>
            <a:r>
              <a:rPr lang="en-US" dirty="0" err="1">
                <a:solidFill>
                  <a:schemeClr val="bg1"/>
                </a:solidFill>
              </a:rPr>
              <a:t>Huyck</a:t>
            </a:r>
            <a:r>
              <a:rPr lang="en-US" dirty="0">
                <a:solidFill>
                  <a:schemeClr val="bg1"/>
                </a:solidFill>
              </a:rPr>
              <a:t> Preserve’s </a:t>
            </a:r>
            <a:br>
              <a:rPr lang="en-US" dirty="0">
                <a:solidFill>
                  <a:schemeClr val="bg1"/>
                </a:solidFill>
              </a:rPr>
            </a:br>
            <a:r>
              <a:rPr lang="en-US" dirty="0">
                <a:solidFill>
                  <a:schemeClr val="bg1"/>
                </a:solidFill>
              </a:rPr>
              <a:t>Phenology Trail</a:t>
            </a:r>
          </a:p>
        </p:txBody>
      </p:sp>
    </p:spTree>
    <p:extLst>
      <p:ext uri="{BB962C8B-B14F-4D97-AF65-F5344CB8AC3E}">
        <p14:creationId xmlns:p14="http://schemas.microsoft.com/office/powerpoint/2010/main" val="357333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 y="-35511"/>
            <a:ext cx="12199188" cy="1325563"/>
          </a:xfrm>
          <a:solidFill>
            <a:srgbClr val="69A243"/>
          </a:solidFill>
        </p:spPr>
        <p:txBody>
          <a:bodyPr>
            <a:normAutofit fontScale="90000"/>
          </a:bodyPr>
          <a:lstStyle/>
          <a:p>
            <a:pPr algn="ctr"/>
            <a:br>
              <a:rPr lang="en-US" dirty="0">
                <a:solidFill>
                  <a:schemeClr val="bg1"/>
                </a:solidFill>
              </a:rPr>
            </a:br>
            <a:r>
              <a:rPr lang="en-US" sz="4900" dirty="0">
                <a:solidFill>
                  <a:schemeClr val="bg1"/>
                </a:solidFill>
              </a:rPr>
              <a:t>American Basswood (</a:t>
            </a:r>
            <a:r>
              <a:rPr lang="en-US" sz="4900" i="1" dirty="0" err="1">
                <a:solidFill>
                  <a:schemeClr val="bg1"/>
                </a:solidFill>
              </a:rPr>
              <a:t>Tilia</a:t>
            </a:r>
            <a:r>
              <a:rPr lang="en-US" sz="4900" i="1" dirty="0">
                <a:solidFill>
                  <a:schemeClr val="bg1"/>
                </a:solidFill>
              </a:rPr>
              <a:t> </a:t>
            </a:r>
            <a:r>
              <a:rPr lang="en-US" sz="4900" i="1" dirty="0" err="1">
                <a:solidFill>
                  <a:schemeClr val="bg1"/>
                </a:solidFill>
              </a:rPr>
              <a:t>americana</a:t>
            </a:r>
            <a:r>
              <a:rPr lang="en-US" sz="4900" dirty="0">
                <a:solidFill>
                  <a:schemeClr val="bg1"/>
                </a:solidFill>
              </a:rPr>
              <a:t>)</a:t>
            </a:r>
            <a:br>
              <a:rPr lang="en-US" dirty="0">
                <a:solidFill>
                  <a:schemeClr val="bg1"/>
                </a:solidFill>
              </a:rPr>
            </a:br>
            <a:r>
              <a:rPr lang="en-US" sz="3600" dirty="0">
                <a:solidFill>
                  <a:schemeClr val="bg1"/>
                </a:solidFill>
              </a:rPr>
              <a:t>Wide-spreading, round-topped tree with dense foliage </a:t>
            </a:r>
            <a:br>
              <a:rPr lang="en-US" dirty="0"/>
            </a:b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286" y="1526375"/>
            <a:ext cx="4318240" cy="5167312"/>
          </a:xfrm>
          <a:prstGeom prst="rect">
            <a:avLst/>
          </a:prstGeom>
        </p:spPr>
      </p:pic>
    </p:spTree>
    <p:extLst>
      <p:ext uri="{BB962C8B-B14F-4D97-AF65-F5344CB8AC3E}">
        <p14:creationId xmlns:p14="http://schemas.microsoft.com/office/powerpoint/2010/main" val="616872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53"/>
            <a:ext cx="12192000" cy="1325563"/>
          </a:xfrm>
          <a:solidFill>
            <a:srgbClr val="69A243"/>
          </a:solidFill>
        </p:spPr>
        <p:txBody>
          <a:bodyPr/>
          <a:lstStyle/>
          <a:p>
            <a:pPr algn="ctr"/>
            <a:r>
              <a:rPr lang="en-US">
                <a:solidFill>
                  <a:schemeClr val="bg1"/>
                </a:solidFill>
              </a:rPr>
              <a:t>American Basswood Identification </a:t>
            </a:r>
          </a:p>
        </p:txBody>
      </p:sp>
      <p:sp>
        <p:nvSpPr>
          <p:cNvPr id="3" name="Content Placeholder 2"/>
          <p:cNvSpPr>
            <a:spLocks noGrp="1"/>
          </p:cNvSpPr>
          <p:nvPr>
            <p:ph idx="1"/>
          </p:nvPr>
        </p:nvSpPr>
        <p:spPr>
          <a:xfrm>
            <a:off x="0" y="1308310"/>
            <a:ext cx="5407325" cy="5549690"/>
          </a:xfrm>
        </p:spPr>
        <p:txBody>
          <a:bodyPr>
            <a:normAutofit lnSpcReduction="10000"/>
          </a:bodyPr>
          <a:lstStyle/>
          <a:p>
            <a:r>
              <a:rPr lang="en-US" sz="2400" dirty="0"/>
              <a:t>Leaves:</a:t>
            </a:r>
          </a:p>
          <a:p>
            <a:pPr lvl="1"/>
            <a:r>
              <a:rPr lang="en-US" dirty="0"/>
              <a:t>Alternately arranged </a:t>
            </a:r>
          </a:p>
          <a:p>
            <a:pPr lvl="1"/>
            <a:r>
              <a:rPr lang="en-US" dirty="0"/>
              <a:t>Heart-shaped </a:t>
            </a:r>
          </a:p>
          <a:p>
            <a:pPr lvl="1"/>
            <a:r>
              <a:rPr lang="en-US" dirty="0"/>
              <a:t>Unequal bases </a:t>
            </a:r>
          </a:p>
          <a:p>
            <a:pPr lvl="1"/>
            <a:r>
              <a:rPr lang="en-US" dirty="0"/>
              <a:t>Coarsely toothed </a:t>
            </a:r>
          </a:p>
          <a:p>
            <a:r>
              <a:rPr lang="en-US" sz="2400" dirty="0"/>
              <a:t>Twigs:</a:t>
            </a:r>
          </a:p>
          <a:p>
            <a:pPr lvl="1"/>
            <a:r>
              <a:rPr lang="en-US" dirty="0"/>
              <a:t>Light brown to gray in color </a:t>
            </a:r>
          </a:p>
          <a:p>
            <a:pPr lvl="1"/>
            <a:r>
              <a:rPr lang="en-US" dirty="0"/>
              <a:t>Prominent dark red buds </a:t>
            </a:r>
          </a:p>
          <a:p>
            <a:r>
              <a:rPr lang="en-US" sz="2400" dirty="0"/>
              <a:t>Bark </a:t>
            </a:r>
          </a:p>
          <a:p>
            <a:pPr lvl="1"/>
            <a:r>
              <a:rPr lang="en-US" dirty="0"/>
              <a:t>Young Trees: light or silver gray </a:t>
            </a:r>
          </a:p>
          <a:p>
            <a:pPr lvl="1"/>
            <a:r>
              <a:rPr lang="en-US" dirty="0"/>
              <a:t>Older Trees: Dark gray to almost black.  Furrowed</a:t>
            </a:r>
          </a:p>
          <a:p>
            <a:r>
              <a:rPr lang="en-US" sz="2400" dirty="0"/>
              <a:t>Fruit – a hanging cluster of nutlets attached to a leafy bract.</a:t>
            </a:r>
          </a:p>
          <a:p>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325" y="1761180"/>
            <a:ext cx="3065254" cy="240101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579" y="1761180"/>
            <a:ext cx="3065255" cy="240101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324" y="4162199"/>
            <a:ext cx="3065255" cy="2401017"/>
          </a:xfrm>
          <a:prstGeom prst="rect">
            <a:avLst/>
          </a:prstGeom>
        </p:spPr>
      </p:pic>
      <p:pic>
        <p:nvPicPr>
          <p:cNvPr id="1030" name="Picture 6" descr="Image result for american basswood nutlet">
            <a:extLst>
              <a:ext uri="{FF2B5EF4-FFF2-40B4-BE49-F238E27FC236}">
                <a16:creationId xmlns:a16="http://schemas.microsoft.com/office/drawing/2014/main" id="{55F679BF-5343-4937-AD43-B4F7B2AA79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353"/>
          <a:stretch/>
        </p:blipFill>
        <p:spPr bwMode="auto">
          <a:xfrm>
            <a:off x="8472579" y="4162198"/>
            <a:ext cx="3065255" cy="240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39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34820</TotalTime>
  <Words>5568</Words>
  <Application>Microsoft Office PowerPoint</Application>
  <PresentationFormat>Widescreen</PresentationFormat>
  <Paragraphs>508</Paragraphs>
  <Slides>67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Calibri Light</vt:lpstr>
      <vt:lpstr>Office Theme</vt:lpstr>
      <vt:lpstr>Phenology Volunteer Orientation   Huyck Preserve </vt:lpstr>
      <vt:lpstr>Registering for Nature’s Notebook  </vt:lpstr>
      <vt:lpstr>Registering for Nature’s Notebook </vt:lpstr>
      <vt:lpstr>Registering for Nature’s Notebook </vt:lpstr>
      <vt:lpstr>Registering for Nature’s Notebook </vt:lpstr>
      <vt:lpstr>Step-by-Step Registration </vt:lpstr>
      <vt:lpstr>Identifying the Trees of the Huyck Preserve’s  Phenology Trail</vt:lpstr>
      <vt:lpstr> American Basswood (Tilia americana) Wide-spreading, round-topped tree with dense foliage  </vt:lpstr>
      <vt:lpstr>American Basswood Identification </vt:lpstr>
      <vt:lpstr>American Basswood Phenophases </vt:lpstr>
      <vt:lpstr>American Basswood Phenophases </vt:lpstr>
      <vt:lpstr>American Beech (Fagus grandifolia)  Large tree with distinctive silver bark </vt:lpstr>
      <vt:lpstr>American Beech Identification</vt:lpstr>
      <vt:lpstr>American Beech Phenophases</vt:lpstr>
      <vt:lpstr>American Beech Phenophases </vt:lpstr>
      <vt:lpstr>American Hophornbeam (Ostrya virginiana) Small, slow-growing, shapely tree</vt:lpstr>
      <vt:lpstr>American Hophornbeam Identification</vt:lpstr>
      <vt:lpstr>American Hophornbeam Phenophases </vt:lpstr>
      <vt:lpstr>American Hophornbeam Phenophases </vt:lpstr>
      <vt:lpstr>Eastern Hemlock (Tsuga canadensis) Conifer with heavily foliaged and upsweeping branches</vt:lpstr>
      <vt:lpstr>Eastern Hemlock Identification </vt:lpstr>
      <vt:lpstr>Eastern Hemlock Phenophases </vt:lpstr>
      <vt:lpstr>Eastern Hemlock Phenophases </vt:lpstr>
      <vt:lpstr>Red Maple (Acer rubrum) Large tree with distinctive red in all seasons:  buds in winter, flowers in spring, leaf stalks in summer, and leaves in fall </vt:lpstr>
      <vt:lpstr>Red Maple Identification </vt:lpstr>
      <vt:lpstr>Red Maple Phenophases </vt:lpstr>
      <vt:lpstr>Red Maple Phenophases </vt:lpstr>
      <vt:lpstr>Red Oak (Quercus rubra) Tallest and fastest growing of the oaks</vt:lpstr>
      <vt:lpstr>Red Oak Identification</vt:lpstr>
      <vt:lpstr>Red Oak Phenophases </vt:lpstr>
      <vt:lpstr>Red Oak Phenophases</vt:lpstr>
      <vt:lpstr>Striped Maple (Acer pensylvanicum) Large shrub or small tree characterized by striped trunk and large leaves </vt:lpstr>
      <vt:lpstr>Striped Maple Identification </vt:lpstr>
      <vt:lpstr>Striped Maple Phenophases </vt:lpstr>
      <vt:lpstr>Striped Maple Phenophases </vt:lpstr>
      <vt:lpstr>Sugar Maple (Acer saccharum)  Tall, long-lived tree with dense, rounded crown</vt:lpstr>
      <vt:lpstr>Sugar Maple Identification </vt:lpstr>
      <vt:lpstr>Sugar Maple Phenophases </vt:lpstr>
      <vt:lpstr>Sugar Maple Phenophases</vt:lpstr>
      <vt:lpstr>White Ash (Fraxinus americana)  Tall tree with compound leaves and distinctive furrowed bark (cantoulope)</vt:lpstr>
      <vt:lpstr>White Ash Identification</vt:lpstr>
      <vt:lpstr>White Ash Phenophases </vt:lpstr>
      <vt:lpstr>White Ash Phenophases </vt:lpstr>
      <vt:lpstr>Identifying the Shrubs of the Huyck Preserve’s  Phenology Trail</vt:lpstr>
      <vt:lpstr>American Witchhazel (Hamamelis virginiana)</vt:lpstr>
      <vt:lpstr>American Witchhazel Identification </vt:lpstr>
      <vt:lpstr>American Witchhazel Phenophases </vt:lpstr>
      <vt:lpstr>American Witchhazel Phenophases </vt:lpstr>
      <vt:lpstr>Mountain Maple (Acer spicatum) Small, understory tree often with multiple trunks </vt:lpstr>
      <vt:lpstr>Mountain Maple Identification </vt:lpstr>
      <vt:lpstr>Mountain Maple Phenophases </vt:lpstr>
      <vt:lpstr>Mountain Maple Phenophases </vt:lpstr>
      <vt:lpstr>Herbaceous Plant Identification </vt:lpstr>
      <vt:lpstr>Jack-in-the-Pulpit (Arisaema triphyllum)</vt:lpstr>
      <vt:lpstr>Jack-in-the-Pulpit Identification </vt:lpstr>
      <vt:lpstr>Jack-in-the-Pulpit Phenophases </vt:lpstr>
      <vt:lpstr>Jack-in-the-Pulpit Phenophases </vt:lpstr>
      <vt:lpstr>Jewelweed (Impatiens capensis)</vt:lpstr>
      <vt:lpstr>Jewelweed Identification </vt:lpstr>
      <vt:lpstr>Jewelweed Phenophases </vt:lpstr>
      <vt:lpstr>Jewelweed Phenophases </vt:lpstr>
      <vt:lpstr>Wild (Virginia) Strawberry (Fragaria virginiana) </vt:lpstr>
      <vt:lpstr>Wild (Virginia) Strawberry Identification </vt:lpstr>
      <vt:lpstr>Wild (Virginia) Strawberry Phenophases </vt:lpstr>
      <vt:lpstr>Wild (Virginia) Strawberry Phenophases </vt:lpstr>
      <vt:lpstr>PowerPoint Presentation</vt:lpstr>
      <vt:lpstr>Thank You For Your Help!  Good Luck &amp; Have Fun!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Phenology Volunteer Guide</dc:title>
  <dc:creator>Moran, Kerri</dc:creator>
  <cp:lastModifiedBy>User</cp:lastModifiedBy>
  <cp:revision>168</cp:revision>
  <dcterms:created xsi:type="dcterms:W3CDTF">2018-03-14T16:40:54Z</dcterms:created>
  <dcterms:modified xsi:type="dcterms:W3CDTF">2018-04-30T14:18:42Z</dcterms:modified>
</cp:coreProperties>
</file>